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7" r:id="rId4"/>
    <p:sldId id="260" r:id="rId5"/>
    <p:sldId id="262" r:id="rId6"/>
    <p:sldId id="263" r:id="rId7"/>
    <p:sldId id="264" r:id="rId8"/>
    <p:sldId id="265" r:id="rId9"/>
    <p:sldId id="266" r:id="rId10"/>
    <p:sldId id="315" r:id="rId11"/>
    <p:sldId id="268" r:id="rId12"/>
    <p:sldId id="267" r:id="rId13"/>
    <p:sldId id="269" r:id="rId14"/>
    <p:sldId id="270" r:id="rId15"/>
    <p:sldId id="271" r:id="rId16"/>
    <p:sldId id="272" r:id="rId17"/>
    <p:sldId id="261" r:id="rId18"/>
    <p:sldId id="273" r:id="rId19"/>
    <p:sldId id="275" r:id="rId20"/>
    <p:sldId id="283" r:id="rId21"/>
    <p:sldId id="274" r:id="rId22"/>
    <p:sldId id="277" r:id="rId23"/>
    <p:sldId id="312" r:id="rId24"/>
    <p:sldId id="314" r:id="rId25"/>
    <p:sldId id="313" r:id="rId26"/>
    <p:sldId id="276" r:id="rId27"/>
    <p:sldId id="281" r:id="rId28"/>
    <p:sldId id="279" r:id="rId29"/>
    <p:sldId id="280" r:id="rId30"/>
    <p:sldId id="285" r:id="rId31"/>
    <p:sldId id="286" r:id="rId32"/>
    <p:sldId id="284" r:id="rId33"/>
    <p:sldId id="287" r:id="rId34"/>
    <p:sldId id="290" r:id="rId35"/>
    <p:sldId id="289" r:id="rId36"/>
    <p:sldId id="304" r:id="rId37"/>
    <p:sldId id="305" r:id="rId38"/>
    <p:sldId id="306" r:id="rId39"/>
    <p:sldId id="307" r:id="rId40"/>
    <p:sldId id="308" r:id="rId41"/>
    <p:sldId id="282" r:id="rId42"/>
    <p:sldId id="288" r:id="rId43"/>
    <p:sldId id="317" r:id="rId44"/>
    <p:sldId id="291" r:id="rId45"/>
    <p:sldId id="292" r:id="rId46"/>
    <p:sldId id="293" r:id="rId47"/>
    <p:sldId id="294" r:id="rId48"/>
    <p:sldId id="295" r:id="rId49"/>
    <p:sldId id="298" r:id="rId50"/>
    <p:sldId id="296" r:id="rId51"/>
    <p:sldId id="297" r:id="rId52"/>
    <p:sldId id="299" r:id="rId53"/>
    <p:sldId id="300" r:id="rId54"/>
    <p:sldId id="302" r:id="rId55"/>
    <p:sldId id="303" r:id="rId56"/>
    <p:sldId id="301" r:id="rId57"/>
    <p:sldId id="309" r:id="rId58"/>
    <p:sldId id="311" r:id="rId5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>
      <p:cViewPr varScale="1">
        <p:scale>
          <a:sx n="104" d="100"/>
          <a:sy n="104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DE563-E82E-CD4A-81DE-9E6328B6F19D}" type="datetimeFigureOut">
              <a:rPr lang="en-RU" smtClean="0"/>
              <a:t>19.03.2024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B4587-CC4A-1547-8782-B132EC7B812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1385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B4587-CC4A-1547-8782-B132EC7B8129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8796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38E6-F51B-0B72-CAE8-F5FA674DF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BF8B9-2151-BA23-C469-C79373ACF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77800-EB15-2644-6F7A-7D9FB298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05867-E87C-63CB-5980-3448D2A0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79D59-912E-C961-7AE4-B79C985AE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8432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5981-2A39-B526-7A39-E477BC599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A2A2C-115D-B375-296F-60AC0EA5E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BBDF8-794D-1635-90FB-B58D4D537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EB883-E4E2-789B-E94D-35F5FE5E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16500-D941-92CE-41B0-60814AD5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4228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652CC7-48C6-6EFF-27BD-9A2374E02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EC26D-8B61-C2BA-766A-79AF0C5DE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1490B-0E9C-7144-F557-F964CF0A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BCD9A-C4EB-504E-AE92-D1B522DE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6AE2F-F00E-11EF-46BA-E8F88CCD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0586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4D61-E6E2-F08F-F4FD-753B5CEB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3896-FEB4-6B03-2B92-2E21CE377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126BE-AC37-7952-3E74-0AD784DED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8D0EE-89F3-3003-FBD4-6D912984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F97E2-E068-1481-90A7-4AFA33BD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83181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5CBF-BDB3-A0F4-2BA5-983F08D3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58CF-8AF9-45EB-F411-B719D6F73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8A00A-3F5E-E3B5-031E-DE5BB7B6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DCC89-9D9B-BC68-7350-FDE3AFAB5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AFC2C-1549-6EE1-F285-3194758A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7030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DE2F-8FC4-63A2-36B8-23643BC5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55B7C-8276-5155-16BA-C866E55E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A1A67-0717-AF8B-638F-1CABD9CE5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5648A-892D-0548-710D-194A313D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FD3F9-36BA-6301-0A73-D4B16AFC5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19AA6-FB66-6CAA-80FD-D8A4252E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9073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1B8-6CFF-8386-29C0-1CA74D95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7527C-0D69-970A-2865-25CA85A86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1D707-92A4-BB4C-CC26-09DEBBC3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4BF3A-5953-9DEA-B48C-6BE97ABEC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60F7D-B70F-CA46-E43A-1E0A4AC87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37FEC-545D-ABFF-E9CC-DCCF15A92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FAC8AE-90D5-5F42-B5FD-64572C4E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CAC1F6-BA34-B1BB-8682-51659F96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3589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941E-646A-A507-7CF2-281A9B0E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55BA9-57F9-6005-2CD9-D8EDC7DA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AACA1-78B0-8030-9F72-7B240B198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C8800-C72B-0BF0-B147-7DF7B2FA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437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0E7E2-6B0F-06B9-761B-7F89587C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DE36F-AE7E-685C-CB06-C75EEA7B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FCDF5-D81E-078C-E1F0-72EF2FED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97188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717C-CF03-DFEC-525A-FA9D28EE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EF29-C62E-F00C-1232-3CF2E0E4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E1D8A-B677-5EB9-807B-49A5F5AE8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6B83C-CB70-BE4F-2EB2-F30A0517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6CCF4-D7F7-A1DC-166C-F99BC5238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AF31B-6190-BBA7-45B1-1FF57BF0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4051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553A-6D27-ADE8-68C6-97EB7269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2DE54-44A6-A7D5-477A-D4909D540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D63C3-0A6D-455E-4D2F-F16D40581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759ED-0848-AA3D-0677-47D0A8CA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5A911-E0A6-641B-ADC9-C6C48783E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C5126-F977-A70E-B3D9-122AF1EC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422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234D7-1380-BEAE-0679-8843822C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DF742-94E3-2BD4-3E22-2C6B278C5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BE832-8892-2B12-5F82-A1239442E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DE922-5167-6947-B422-B0000890465B}" type="datetimeFigureOut">
              <a:rPr lang="en-RU" smtClean="0"/>
              <a:t>16.03.2024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87BA4-93E1-B3F0-6855-CD74121E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6B4E0-DB21-93F2-B429-525D6971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E6D2B-5EA9-A647-83A1-1DAE2D2DED5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6625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yu.net/plenoxels" TargetMode="External"/><Relationship Id="rId2" Type="http://schemas.openxmlformats.org/officeDocument/2006/relationships/hyperlink" Target="https://github.com/sxyu/svox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repo-sam.inria.fr/fungraph/3d-gaussian-splatting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nvlabs.github.io/instant-ngp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5.png"/><Relationship Id="rId4" Type="http://schemas.openxmlformats.org/officeDocument/2006/relationships/hyperlink" Target="https://github.com/JonathonLuiten/Dynamic3DGaussian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y.cam/tools/gaussian-splatting?capture=7607fbd0-d4da-41a7-b84b-738a52580397" TargetMode="External"/><Relationship Id="rId2" Type="http://schemas.openxmlformats.org/officeDocument/2006/relationships/hyperlink" Target="https://poly.cam/tools/gaussian-splatting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5iv.labs.arxiv.org/html/2112.05131" TargetMode="External"/><Relationship Id="rId2" Type="http://schemas.openxmlformats.org/officeDocument/2006/relationships/hyperlink" Target="https://github.com/NVlabs/instant-ng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-sam.inria.fr/fungraph/3d-gaussian-splatting" TargetMode="External"/><Relationship Id="rId4" Type="http://schemas.openxmlformats.org/officeDocument/2006/relationships/hyperlink" Target="https://github.com/sarafridov/K-Plan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5E13-8F33-860C-3037-2F9887B17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N</a:t>
            </a:r>
            <a:r>
              <a:rPr lang="en-US" dirty="0"/>
              <a:t>erf </a:t>
            </a:r>
            <a:r>
              <a:rPr lang="en-US" dirty="0" err="1"/>
              <a:t>и</a:t>
            </a:r>
            <a:br>
              <a:rPr lang="en-US" dirty="0"/>
            </a:br>
            <a:r>
              <a:rPr lang="en-US" dirty="0"/>
              <a:t>3d </a:t>
            </a:r>
            <a:r>
              <a:rPr lang="ru-RU" dirty="0"/>
              <a:t>реконструкция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BFA96-0CAA-E623-D620-DCE4DA4331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Артем Просветов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04029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EE4-9366-B71A-CAC1-995D2165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2: </a:t>
            </a:r>
            <a:r>
              <a:rPr lang="ru-RU" dirty="0" err="1"/>
              <a:t>сэмплирование</a:t>
            </a:r>
            <a:r>
              <a:rPr lang="ru-RU" dirty="0"/>
              <a:t> точек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CA62-8D70-F945-0A34-0AE58B08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41" y="1793174"/>
            <a:ext cx="5925786" cy="48592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input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лучей для каждой из позиций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v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o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v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Output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3d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точек 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x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y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,z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1" i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i="1" baseline="-25000" dirty="0" err="1">
                <a:solidFill>
                  <a:srgbClr val="000000"/>
                </a:solidFill>
                <a:highlight>
                  <a:srgbClr val="FFFFFF"/>
                </a:highlight>
                <a:latin typeface="KaTeX_Math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ru-RU" dirty="0"/>
              <a:t>Большинство точек представляют «пустоту», однако некоторые могут попасть на сам объем объекта, такие точки очень ценны - они дают представление о сцене. </a:t>
            </a:r>
          </a:p>
          <a:p>
            <a:r>
              <a:rPr lang="ru-RU" dirty="0"/>
              <a:t>выборка точек вдоль луча не является тривиальной </a:t>
            </a:r>
          </a:p>
          <a:p>
            <a:r>
              <a:rPr lang="ru-RU" dirty="0"/>
              <a:t>если мы выбираем только точки вокруг моды распределения плотности объема, мы можем пропустить некоторые важные области</a:t>
            </a:r>
          </a:p>
          <a:p>
            <a:endParaRPr lang="en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9B9833-7320-0F5C-9174-6805423AD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367" y="1350128"/>
            <a:ext cx="5304787" cy="530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93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EE4-9366-B71A-CAC1-995D2165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2: </a:t>
            </a:r>
            <a:r>
              <a:rPr lang="ru-RU" dirty="0" err="1"/>
              <a:t>сэмплирование</a:t>
            </a:r>
            <a:r>
              <a:rPr lang="ru-RU" dirty="0"/>
              <a:t> точек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CA62-8D70-F945-0A34-0AE58B08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41" y="1793174"/>
            <a:ext cx="5925786" cy="48592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input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лучей для каждой из позиций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v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o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v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Output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3d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точек 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x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y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,z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1" i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i="1" baseline="-25000" dirty="0" err="1">
                <a:solidFill>
                  <a:srgbClr val="000000"/>
                </a:solidFill>
                <a:highlight>
                  <a:srgbClr val="FFFFFF"/>
                </a:highlight>
                <a:latin typeface="KaTeX_Math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ru-RU" dirty="0"/>
              <a:t>Луч, ограниченный </a:t>
            </a:r>
            <a:r>
              <a:rPr lang="en-US" dirty="0"/>
              <a:t>near </a:t>
            </a:r>
            <a:r>
              <a:rPr lang="ru-RU" dirty="0"/>
              <a:t>и </a:t>
            </a:r>
            <a:r>
              <a:rPr lang="en-US" dirty="0"/>
              <a:t>far </a:t>
            </a:r>
            <a:r>
              <a:rPr lang="ru-RU" dirty="0"/>
              <a:t>плоскостями камеры разбивается на </a:t>
            </a:r>
            <a:r>
              <a:rPr lang="en-US" dirty="0"/>
              <a:t>N </a:t>
            </a:r>
            <a:r>
              <a:rPr lang="ru-RU" dirty="0"/>
              <a:t>отрезков</a:t>
            </a:r>
          </a:p>
          <a:p>
            <a:r>
              <a:rPr lang="ru-RU" dirty="0"/>
              <a:t>Точка внутри отрезка выбирается из равномерного распределения</a:t>
            </a:r>
          </a:p>
          <a:p>
            <a:r>
              <a:rPr lang="ru-RU" dirty="0"/>
              <a:t>для производительности авторы используют «иерархическую выборку объема» </a:t>
            </a:r>
          </a:p>
          <a:p>
            <a:pPr lvl="1"/>
            <a:r>
              <a:rPr lang="ru-RU" dirty="0"/>
              <a:t>распределения точек пропорционально их ожидаемому влиянию на окончательную визуализацию</a:t>
            </a:r>
          </a:p>
          <a:p>
            <a:endParaRPr lang="en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9B9833-7320-0F5C-9174-6805423AD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367" y="1350128"/>
            <a:ext cx="5304787" cy="530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42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72C5-6C34-F693-FF92-DAA5EF92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3: </a:t>
            </a:r>
            <a:r>
              <a:rPr lang="en-US" dirty="0"/>
              <a:t>Positional Encoding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29328-4668-FD6F-BA4D-F18EEB798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5114" cy="4351338"/>
          </a:xfrm>
        </p:spPr>
        <p:txBody>
          <a:bodyPr/>
          <a:lstStyle/>
          <a:p>
            <a:r>
              <a:rPr lang="ru-RU" dirty="0"/>
              <a:t>Проблема: Стандартный покоординатный </a:t>
            </a:r>
            <a:r>
              <a:rPr lang="en-US" dirty="0"/>
              <a:t>MLP </a:t>
            </a:r>
            <a:r>
              <a:rPr lang="ru-RU" dirty="0"/>
              <a:t>не может воспроизвести высокочастотные детали изображения</a:t>
            </a:r>
          </a:p>
          <a:p>
            <a:endParaRPr lang="ru-RU" dirty="0"/>
          </a:p>
          <a:p>
            <a:r>
              <a:rPr lang="ru-RU" dirty="0"/>
              <a:t>Решение: Добавить высокочастотное преобразование координат до подачи их в </a:t>
            </a:r>
            <a:r>
              <a:rPr lang="en-US" dirty="0"/>
              <a:t>MLP</a:t>
            </a:r>
            <a:endParaRPr lang="en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38EF052-2CEA-5664-114D-288839064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75"/>
          <a:stretch/>
        </p:blipFill>
        <p:spPr bwMode="auto">
          <a:xfrm>
            <a:off x="8266216" y="0"/>
            <a:ext cx="3087584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F8AA6FE-6391-949E-3B18-CD3FB95EA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4"/>
          <a:stretch/>
        </p:blipFill>
        <p:spPr bwMode="auto">
          <a:xfrm>
            <a:off x="8395854" y="3340100"/>
            <a:ext cx="3129147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8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72C5-6C34-F693-FF92-DAA5EF92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3: </a:t>
            </a:r>
            <a:r>
              <a:rPr lang="en-US" dirty="0"/>
              <a:t>Positional Encoding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29328-4668-FD6F-BA4D-F18EEB798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5114" cy="4351338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Общая формула: умножить координатный вектор </a:t>
            </a:r>
            <a:r>
              <a:rPr lang="ru-RU" b="1" i="1" dirty="0" err="1"/>
              <a:t>x</a:t>
            </a:r>
            <a:r>
              <a:rPr lang="en-US" dirty="0"/>
              <a:t> </a:t>
            </a:r>
            <a:r>
              <a:rPr lang="ru-RU" dirty="0"/>
              <a:t>на вытянутую матрицу </a:t>
            </a:r>
            <a:r>
              <a:rPr lang="en-US" b="1" i="1" dirty="0"/>
              <a:t>B</a:t>
            </a:r>
            <a:r>
              <a:rPr lang="en-US" b="1" i="1" baseline="-25000" dirty="0"/>
              <a:t>n×3</a:t>
            </a:r>
            <a:r>
              <a:rPr lang="en-US" b="1" i="1" dirty="0"/>
              <a:t> </a:t>
            </a:r>
            <a:r>
              <a:rPr lang="ru-RU" dirty="0"/>
              <a:t>для повышения размерности вектора и затем применить </a:t>
            </a:r>
            <a:r>
              <a:rPr lang="en-US" dirty="0"/>
              <a:t>sin </a:t>
            </a:r>
            <a:r>
              <a:rPr lang="ru-RU" dirty="0"/>
              <a:t>и </a:t>
            </a:r>
            <a:r>
              <a:rPr lang="en-US" dirty="0"/>
              <a:t>cos </a:t>
            </a:r>
            <a:r>
              <a:rPr lang="ru-RU" dirty="0"/>
              <a:t>функции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l-GR" dirty="0"/>
              <a:t>γ(</a:t>
            </a:r>
            <a:r>
              <a:rPr lang="en-US" dirty="0"/>
              <a:t>x) = (sin(2</a:t>
            </a:r>
            <a:r>
              <a:rPr lang="el-GR" dirty="0"/>
              <a:t>π</a:t>
            </a:r>
            <a:r>
              <a:rPr lang="en-US" dirty="0"/>
              <a:t>Bx), cos(2</a:t>
            </a:r>
            <a:r>
              <a:rPr lang="el-GR" dirty="0"/>
              <a:t>π</a:t>
            </a:r>
            <a:r>
              <a:rPr lang="en-US" dirty="0"/>
              <a:t>Bx)) 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ru-RU" dirty="0"/>
              <a:t>Такое преобразование переводит координату в подмножество Фурье базисных функций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Похожий эффект можно достичь, например, заменой активаций внутри сети на Фурье базисные функции (</a:t>
            </a:r>
            <a:r>
              <a:rPr lang="en-US" dirty="0"/>
              <a:t>e.g. SIREN) </a:t>
            </a:r>
            <a:endParaRPr lang="ru-RU" dirty="0"/>
          </a:p>
          <a:p>
            <a:pPr>
              <a:buFontTx/>
              <a:buChar char="-"/>
            </a:pPr>
            <a:endParaRPr lang="en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38EF052-2CEA-5664-114D-288839064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75"/>
          <a:stretch/>
        </p:blipFill>
        <p:spPr bwMode="auto">
          <a:xfrm>
            <a:off x="8266216" y="0"/>
            <a:ext cx="3087584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F8AA6FE-6391-949E-3B18-CD3FB95EA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4"/>
          <a:stretch/>
        </p:blipFill>
        <p:spPr bwMode="auto">
          <a:xfrm>
            <a:off x="8395854" y="3340100"/>
            <a:ext cx="3129147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07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72C5-6C34-F693-FF92-DAA5EF92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3: </a:t>
            </a:r>
            <a:r>
              <a:rPr lang="en-US" dirty="0"/>
              <a:t>Positional Encoding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29328-4668-FD6F-BA4D-F18EEB798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825624"/>
            <a:ext cx="5925787" cy="4870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intput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3d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точек 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x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y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,z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1" i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i="1" baseline="-25000" dirty="0" err="1">
                <a:solidFill>
                  <a:srgbClr val="000000"/>
                </a:solidFill>
                <a:highlight>
                  <a:srgbClr val="FFFFFF"/>
                </a:highlight>
                <a:latin typeface="KaTeX_Math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Output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э</a:t>
            </a:r>
            <a:r>
              <a:rPr lang="ru-RU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мбеддов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ru-RU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разм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. </a:t>
            </a:r>
            <a:r>
              <a:rPr lang="en-US" b="1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x</a:t>
            </a:r>
            <a:r>
              <a:rPr lang="en-US" b="0" i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x</a:t>
            </a:r>
            <a:r>
              <a:rPr lang="en-US" b="0" i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​,...,</a:t>
            </a:r>
            <a:r>
              <a:rPr lang="en-US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x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i="1" baseline="-25000" dirty="0" err="1">
                <a:solidFill>
                  <a:srgbClr val="000000"/>
                </a:solidFill>
                <a:highlight>
                  <a:srgbClr val="FFFFFF"/>
                </a:highlight>
                <a:latin typeface="KaTeX_Math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>
              <a:buNone/>
            </a:pPr>
            <a:r>
              <a:rPr lang="ru-RU" dirty="0"/>
              <a:t>Пример: случайная точка 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=[−0.039,−1.505,−1.316]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endParaRPr lang="ru-RU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>
              <a:buNone/>
            </a:pPr>
            <a:r>
              <a:rPr lang="el-GR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γ</a:t>
            </a:r>
            <a:r>
              <a:rPr lang="el-G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(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)=(sin(</a:t>
            </a:r>
            <a:r>
              <a:rPr lang="el-GR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π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),cos(</a:t>
            </a:r>
            <a:r>
              <a:rPr lang="el-GR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π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),sin(2</a:t>
            </a:r>
            <a:r>
              <a:rPr lang="el-GR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π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),cos(2</a:t>
            </a:r>
            <a:r>
              <a:rPr lang="el-GR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π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))</a:t>
            </a:r>
            <a:endParaRPr lang="ru-RU" dirty="0"/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Результат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кодировани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: </a:t>
            </a:r>
            <a:r>
              <a:rPr lang="en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[−0.039,−0.998,−0.968],</a:t>
            </a:r>
            <a:endParaRPr lang="ru-RU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KaTeX_Main"/>
            </a:endParaRPr>
          </a:p>
          <a:p>
            <a:pPr marL="0" indent="0">
              <a:buNone/>
            </a:pPr>
            <a:r>
              <a:rPr lang="en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[0.999,0.065,0.251],</a:t>
            </a:r>
            <a:endParaRPr lang="ru-RU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KaTeX_Main"/>
            </a:endParaRPr>
          </a:p>
          <a:p>
            <a:pPr marL="0" indent="0">
              <a:buNone/>
            </a:pPr>
            <a:r>
              <a:rPr lang="en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[−0.079,−0.123,−0.486],</a:t>
            </a:r>
            <a:endParaRPr lang="ru-RU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KaTeX_Main"/>
            </a:endParaRPr>
          </a:p>
          <a:p>
            <a:pPr marL="0" indent="0">
              <a:buNone/>
            </a:pPr>
            <a:r>
              <a:rPr lang="en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[0.997,−0.992,−0.874]</a:t>
            </a:r>
            <a:endParaRPr lang="en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AA5FEDD-4DAC-0E28-8B0E-C9ED98D83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r="8136"/>
          <a:stretch/>
        </p:blipFill>
        <p:spPr bwMode="auto">
          <a:xfrm>
            <a:off x="6096000" y="1556950"/>
            <a:ext cx="5969179" cy="4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591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218A-16C2-A194-C582-CB97A680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4: </a:t>
            </a:r>
            <a:r>
              <a:rPr lang="en-US" dirty="0"/>
              <a:t>Inference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4141A-4E9D-F045-2150-2EDA55283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35" y="1690688"/>
            <a:ext cx="5772665" cy="4351338"/>
          </a:xfrm>
        </p:spPr>
        <p:txBody>
          <a:bodyPr/>
          <a:lstStyle/>
          <a:p>
            <a:r>
              <a:rPr lang="ru-RU" b="1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i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n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tput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э</a:t>
            </a:r>
            <a:r>
              <a:rPr lang="ru-RU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мбеддов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ru-RU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разм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. </a:t>
            </a:r>
            <a:r>
              <a:rPr lang="en-US" b="1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x</a:t>
            </a:r>
            <a:r>
              <a:rPr lang="en-US" b="0" i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x</a:t>
            </a:r>
            <a:r>
              <a:rPr lang="en-US" b="0" i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​,...,</a:t>
            </a:r>
            <a:r>
              <a:rPr lang="en-US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x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i="1" baseline="-25000" dirty="0" err="1">
                <a:solidFill>
                  <a:srgbClr val="000000"/>
                </a:solidFill>
                <a:highlight>
                  <a:srgbClr val="FFFFFF"/>
                </a:highlight>
                <a:latin typeface="KaTeX_Math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Output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ц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вет и плотность для каждой точки серии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RGB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,</a:t>
            </a:r>
            <a:r>
              <a:rPr lang="el-GR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σ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i="1" baseline="-25000" dirty="0" err="1">
                <a:solidFill>
                  <a:srgbClr val="000000"/>
                </a:solidFill>
                <a:highlight>
                  <a:srgbClr val="FFFFFF"/>
                </a:highlight>
                <a:latin typeface="KaTeX_Math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Пример: точки на луче для сцены с бульдозером </a:t>
            </a:r>
            <a:r>
              <a:rPr lang="ru-RU" dirty="0" err="1"/>
              <a:t>лего</a:t>
            </a:r>
            <a:endParaRPr lang="en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A44FF19-07BF-6ABA-BFEB-D17087AFB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5" r="9087"/>
          <a:stretch/>
        </p:blipFill>
        <p:spPr bwMode="auto">
          <a:xfrm>
            <a:off x="5921793" y="1549466"/>
            <a:ext cx="6270207" cy="463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87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89E80-F9AF-7EBE-7A45-1297FF27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5: </a:t>
            </a:r>
            <a:r>
              <a:rPr lang="en-US" dirty="0"/>
              <a:t>Volume Rendering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A6369-AB37-5D8D-5632-24F79970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5151" cy="4351338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i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n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tput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э</a:t>
            </a:r>
            <a:r>
              <a:rPr lang="ru-RU" dirty="0" err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мбеддов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цвет, плотность 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x</a:t>
            </a:r>
            <a:r>
              <a:rPr lang="en-US" b="0" i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x</a:t>
            </a:r>
            <a:r>
              <a:rPr lang="en-US" b="0" i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​,...,</a:t>
            </a:r>
            <a:r>
              <a:rPr lang="en-US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x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d</a:t>
            </a:r>
            <a:r>
              <a:rPr lang="ru-RU" i="1" dirty="0">
                <a:solidFill>
                  <a:srgbClr val="000000"/>
                </a:solidFill>
                <a:highlight>
                  <a:srgbClr val="FFFFFF"/>
                </a:highlight>
                <a:latin typeface="KaTeX_Math"/>
              </a:rPr>
              <a:t>,</a:t>
            </a:r>
            <a:r>
              <a:rPr lang="ru-RU" i="1" dirty="0" err="1">
                <a:solidFill>
                  <a:srgbClr val="000000"/>
                </a:solidFill>
                <a:highlight>
                  <a:srgbClr val="FFFFFF"/>
                </a:highlight>
                <a:latin typeface="KaTeX_Math"/>
              </a:rPr>
              <a:t>R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GB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,</a:t>
            </a:r>
            <a:r>
              <a:rPr lang="el-GR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σ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i="1" baseline="-25000" dirty="0" err="1">
                <a:solidFill>
                  <a:srgbClr val="000000"/>
                </a:solidFill>
                <a:highlight>
                  <a:srgbClr val="FFFFFF"/>
                </a:highlight>
                <a:latin typeface="KaTeX_Math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Output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изображений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для каждой камеры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) 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 {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}</a:t>
            </a:r>
            <a:r>
              <a:rPr lang="en-US" b="0" i="1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ru-RU" dirty="0"/>
              <a:t>вычисляем сумму </a:t>
            </a:r>
            <a:r>
              <a:rPr lang="en-US" dirty="0"/>
              <a:t>RGB </a:t>
            </a:r>
            <a:r>
              <a:rPr lang="ru-RU" dirty="0"/>
              <a:t>от всех точек вдоль луча, взвешенную на вероятностью остановки луча в точке при движении от наблюдателя в сцену </a:t>
            </a:r>
          </a:p>
          <a:p>
            <a:r>
              <a:rPr lang="ru-RU" dirty="0"/>
              <a:t>Чем выше плотность, тем выше вероятность остановки луча в этой точке и, следовательно, вероятность того, что значение </a:t>
            </a:r>
            <a:r>
              <a:rPr lang="en-US" dirty="0"/>
              <a:t>RGB </a:t>
            </a:r>
            <a:r>
              <a:rPr lang="ru-RU" dirty="0"/>
              <a:t>этой точки повлияет на финальный цвет пикселя</a:t>
            </a:r>
          </a:p>
          <a:p>
            <a:pPr marL="0" indent="0">
              <a:buNone/>
            </a:pPr>
            <a:br>
              <a:rPr lang="en-US" dirty="0"/>
            </a:br>
            <a:r>
              <a:rPr lang="el-GR" dirty="0"/>
              <a:t>δ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= t</a:t>
            </a:r>
            <a:r>
              <a:rPr lang="en-US" baseline="-25000" dirty="0"/>
              <a:t>i+1</a:t>
            </a:r>
            <a:r>
              <a:rPr lang="en-US" dirty="0"/>
              <a:t> −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ru-RU" baseline="-25000" dirty="0"/>
              <a:t>  </a:t>
            </a:r>
            <a:r>
              <a:rPr lang="ru-RU" dirty="0"/>
              <a:t>расстояние м-у точками на луче</a:t>
            </a:r>
            <a:endParaRPr lang="ru-RU" baseline="-25000" dirty="0"/>
          </a:p>
          <a:p>
            <a:pPr marL="0" indent="0">
              <a:buNone/>
            </a:pP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- </a:t>
            </a:r>
            <a:r>
              <a:rPr lang="ru-RU" dirty="0"/>
              <a:t>доля заблокированной энергии вдоль луча вплоть до текущего сегмента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50FEE-4E8B-F2F5-C0F3-779C0E1A9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2"/>
          <a:stretch/>
        </p:blipFill>
        <p:spPr>
          <a:xfrm>
            <a:off x="8279026" y="1639545"/>
            <a:ext cx="2917740" cy="140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092F0-91A9-255C-CBB4-B85EE8DCAE38}"/>
              </a:ext>
            </a:extLst>
          </p:cNvPr>
          <p:cNvSpPr txBox="1"/>
          <p:nvPr/>
        </p:nvSpPr>
        <p:spPr>
          <a:xfrm>
            <a:off x="8228827" y="3539629"/>
            <a:ext cx="3018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1 − exp (−</a:t>
            </a:r>
            <a:r>
              <a:rPr lang="el-GR" dirty="0"/>
              <a:t>σ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baseline="-25000" dirty="0" err="1"/>
              <a:t>i</a:t>
            </a:r>
            <a:r>
              <a:rPr lang="en-US" dirty="0"/>
              <a:t>) </a:t>
            </a:r>
            <a:r>
              <a:rPr lang="ru-RU" dirty="0"/>
              <a:t>— доля пропускаемого света на текущем сегменте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62DC05-1C85-6C9F-6BF9-79B311EB8FD4}"/>
                  </a:ext>
                </a:extLst>
              </p:cNvPr>
              <p:cNvSpPr txBox="1"/>
              <p:nvPr/>
            </p:nvSpPr>
            <p:spPr>
              <a:xfrm>
                <a:off x="8228826" y="4719784"/>
                <a:ext cx="3124974" cy="467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T</a:t>
                </a:r>
                <a:r>
                  <a:rPr lang="en-US" i="1" baseline="-25000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 smtClean="0"/>
                          <m:t>(1 − </m:t>
                        </m:r>
                        <m:r>
                          <m:rPr>
                            <m:nor/>
                          </m:rPr>
                          <a:rPr lang="el-GR" dirty="0" smtClean="0"/>
                          <m:t>α</m:t>
                        </m:r>
                        <m:r>
                          <m:rPr>
                            <m:nor/>
                          </m:rPr>
                          <a:rPr lang="en-US" baseline="-25000" dirty="0" smtClean="0"/>
                          <m:t>j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</m:e>
                    </m:nary>
                  </m:oMath>
                </a14:m>
                <a:endParaRPr lang="en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62DC05-1C85-6C9F-6BF9-79B311EB8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826" y="4719784"/>
                <a:ext cx="3124974" cy="467116"/>
              </a:xfrm>
              <a:prstGeom prst="rect">
                <a:avLst/>
              </a:prstGeom>
              <a:blipFill>
                <a:blip r:embed="rId4"/>
                <a:stretch>
                  <a:fillRect l="-2024" t="-76316" b="-1210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07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72B7-8630-39C3-87B6-C4893B0A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Nerf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1D4-6B43-AC60-98FD-CD2E6D184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L2 loss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4871A-0A7A-A0B7-192E-BEEB38D87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3" b="1923"/>
          <a:stretch/>
        </p:blipFill>
        <p:spPr>
          <a:xfrm>
            <a:off x="-49974" y="2798380"/>
            <a:ext cx="12291947" cy="309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8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744A-3CCF-0F43-7213-B6F70225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RU" dirty="0"/>
          </a:p>
        </p:txBody>
      </p:sp>
      <p:pic>
        <p:nvPicPr>
          <p:cNvPr id="4" name="depth_ornament.mp4">
            <a:hlinkClick r:id="" action="ppaction://media"/>
            <a:extLst>
              <a:ext uri="{FF2B5EF4-FFF2-40B4-BE49-F238E27FC236}">
                <a16:creationId xmlns:a16="http://schemas.microsoft.com/office/drawing/2014/main" id="{07108659-0B23-38BB-E861-9CFE1C6997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30050"/>
            <a:ext cx="12187289" cy="46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4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5CAC-F216-9663-8EF5-B76DD623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RU" dirty="0"/>
          </a:p>
        </p:txBody>
      </p:sp>
      <p:pic>
        <p:nvPicPr>
          <p:cNvPr id="4" name="viewdirs_website_stove.mp4">
            <a:hlinkClick r:id="" action="ppaction://media"/>
            <a:extLst>
              <a:ext uri="{FF2B5EF4-FFF2-40B4-BE49-F238E27FC236}">
                <a16:creationId xmlns:a16="http://schemas.microsoft.com/office/drawing/2014/main" id="{3BCF3505-8181-C463-E6A7-78E39DFFC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1808"/>
            <a:ext cx="12192000" cy="46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C7A9-9560-A1E7-A833-7F49AE1D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 мне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1C11-4832-55BE-797C-EC97CA7DC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47951" cy="4351338"/>
          </a:xfrm>
        </p:spPr>
        <p:txBody>
          <a:bodyPr/>
          <a:lstStyle/>
          <a:p>
            <a:pPr marL="457200" marR="0" lvl="0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Char char="-"/>
            </a:pPr>
            <a:r>
              <a:rPr lang="en-US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Yandex </a:t>
            </a:r>
            <a:r>
              <a:rPr lang="en-US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Sporttech</a:t>
            </a:r>
            <a:r>
              <a:rPr lang="en-US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CV Team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Char char="-"/>
            </a:pPr>
            <a:r>
              <a:rPr lang="ru-RU" sz="28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Ведущий математик ИКИ РАН</a:t>
            </a:r>
            <a:endParaRPr lang="en-US" sz="28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Char char="-"/>
            </a:pPr>
            <a:r>
              <a:rPr lang="ru-RU" sz="28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к. ф.-м. н.</a:t>
            </a:r>
          </a:p>
        </p:txBody>
      </p:sp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92CDB81C-5544-4CD1-02EC-D4E84882B4F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37622" y="1398962"/>
            <a:ext cx="3099486" cy="4618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98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71EC-3D96-7E12-126B-AABE5149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Удивительные моменты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FADF-C93A-B601-7666-E99822D8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Получен новый вид представления 3</a:t>
            </a:r>
            <a:r>
              <a:rPr lang="en-US" dirty="0"/>
              <a:t>d </a:t>
            </a:r>
            <a:r>
              <a:rPr lang="ru-RU" dirty="0"/>
              <a:t>сцены</a:t>
            </a:r>
          </a:p>
          <a:p>
            <a:pPr lvl="1"/>
            <a:r>
              <a:rPr lang="ru-RU" dirty="0" err="1"/>
              <a:t>Альтенратива</a:t>
            </a:r>
            <a:r>
              <a:rPr lang="ru-RU" dirty="0"/>
              <a:t> </a:t>
            </a:r>
            <a:r>
              <a:rPr lang="ru-RU" dirty="0" err="1"/>
              <a:t>m</a:t>
            </a:r>
            <a:r>
              <a:rPr lang="en-US" dirty="0" err="1"/>
              <a:t>esh</a:t>
            </a:r>
            <a:r>
              <a:rPr lang="en-US" dirty="0"/>
              <a:t> / </a:t>
            </a:r>
            <a:r>
              <a:rPr lang="ru-RU" dirty="0" err="1"/>
              <a:t>октадеревьям</a:t>
            </a:r>
            <a:endParaRPr lang="en-US" dirty="0"/>
          </a:p>
          <a:p>
            <a:r>
              <a:rPr lang="ru-RU" dirty="0"/>
              <a:t>Есть возможность передать эффекты освещения и бликов</a:t>
            </a:r>
          </a:p>
          <a:p>
            <a:r>
              <a:rPr lang="ru-RU" dirty="0"/>
              <a:t>Достигается высокий уровень реалистичности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60453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744A-3CCF-0F43-7213-B6F70225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D80B6-7782-1BC0-0258-8F6EF07A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4892" cy="4351338"/>
          </a:xfrm>
        </p:spPr>
        <p:txBody>
          <a:bodyPr/>
          <a:lstStyle/>
          <a:p>
            <a:r>
              <a:rPr lang="ru-RU" dirty="0" err="1"/>
              <a:t>Флоттеры</a:t>
            </a:r>
            <a:endParaRPr lang="ru-RU" dirty="0"/>
          </a:p>
          <a:p>
            <a:pPr lvl="1"/>
            <a:r>
              <a:rPr lang="ru-RU" dirty="0"/>
              <a:t>Висящие в воздухе фрагменты</a:t>
            </a:r>
          </a:p>
          <a:p>
            <a:r>
              <a:rPr lang="ru-RU" dirty="0"/>
              <a:t>Тени</a:t>
            </a:r>
          </a:p>
          <a:p>
            <a:r>
              <a:rPr lang="ru-RU" dirty="0"/>
              <a:t>Далекие области</a:t>
            </a:r>
          </a:p>
          <a:p>
            <a:r>
              <a:rPr lang="ru-RU" dirty="0"/>
              <a:t>Скорость тренировки</a:t>
            </a:r>
          </a:p>
          <a:p>
            <a:r>
              <a:rPr lang="ru-RU" dirty="0"/>
              <a:t>Экспорт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8935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678C-8EA1-3C02-4437-59EDE87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Альтернативы и последователи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BDE8-11BB-CBFD-4DF0-334986E5E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Plenoxels</a:t>
            </a:r>
            <a:endParaRPr lang="en-US" dirty="0"/>
          </a:p>
          <a:p>
            <a:r>
              <a:rPr lang="en-US" dirty="0" err="1"/>
              <a:t>MipNerf</a:t>
            </a:r>
            <a:endParaRPr lang="ru-RU" dirty="0"/>
          </a:p>
          <a:p>
            <a:r>
              <a:rPr lang="en-US" dirty="0" err="1"/>
              <a:t>PyNeRF</a:t>
            </a:r>
            <a:endParaRPr lang="en-US" dirty="0"/>
          </a:p>
          <a:p>
            <a:r>
              <a:rPr lang="en-US" dirty="0"/>
              <a:t>Zip-</a:t>
            </a:r>
            <a:r>
              <a:rPr lang="en-US" dirty="0" err="1"/>
              <a:t>NeRF</a:t>
            </a:r>
            <a:endParaRPr lang="en-US" dirty="0"/>
          </a:p>
          <a:p>
            <a:r>
              <a:rPr lang="en-US" dirty="0" err="1"/>
              <a:t>nerfacto</a:t>
            </a:r>
            <a:endParaRPr lang="ru-RU" dirty="0"/>
          </a:p>
          <a:p>
            <a:r>
              <a:rPr lang="en-US" dirty="0" err="1"/>
              <a:t>Etc</a:t>
            </a: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34665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09C8-4A62-827C-668D-886F9EC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Plenoxels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01-C5A4-89A9-0057-1C2180CBB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5086" cy="4351338"/>
          </a:xfrm>
        </p:spPr>
        <p:txBody>
          <a:bodyPr/>
          <a:lstStyle/>
          <a:p>
            <a:r>
              <a:rPr lang="en-RU" dirty="0"/>
              <a:t>2022 CVPR</a:t>
            </a:r>
            <a:endParaRPr lang="ru-RU" dirty="0"/>
          </a:p>
          <a:p>
            <a:r>
              <a:rPr lang="en-US" dirty="0">
                <a:hlinkClick r:id="rId2"/>
              </a:rPr>
              <a:t>https://github.com/sxyu/svox2</a:t>
            </a:r>
            <a:endParaRPr lang="ru-RU" dirty="0"/>
          </a:p>
          <a:p>
            <a:r>
              <a:rPr lang="en-US" dirty="0">
                <a:hlinkClick r:id="rId3"/>
              </a:rPr>
              <a:t>https://alexyu.net/plenoxels</a:t>
            </a:r>
            <a:endParaRPr lang="en-RU" dirty="0"/>
          </a:p>
          <a:p>
            <a:r>
              <a:rPr lang="ru-RU" dirty="0"/>
              <a:t>Решает проблемы:</a:t>
            </a:r>
          </a:p>
          <a:p>
            <a:pPr lvl="1"/>
            <a:r>
              <a:rPr lang="ru-RU" dirty="0"/>
              <a:t>Скорость</a:t>
            </a:r>
          </a:p>
          <a:p>
            <a:pPr lvl="1"/>
            <a:r>
              <a:rPr lang="ru-RU" dirty="0"/>
              <a:t>экспорт</a:t>
            </a:r>
            <a:endParaRPr lang="en-RU" dirty="0"/>
          </a:p>
        </p:txBody>
      </p:sp>
      <p:pic>
        <p:nvPicPr>
          <p:cNvPr id="23554" name="Picture 2" descr="Fast optimization">
            <a:extLst>
              <a:ext uri="{FF2B5EF4-FFF2-40B4-BE49-F238E27FC236}">
                <a16:creationId xmlns:a16="http://schemas.microsoft.com/office/drawing/2014/main" id="{50FAC83D-9FC0-1E7A-D9DE-52EC17C1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394" y="681037"/>
            <a:ext cx="5776097" cy="577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216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09C8-4A62-827C-668D-886F9EC2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Plenoxels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7401-C5A4-89A9-0057-1C2180CBB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2022 CVPR</a:t>
            </a:r>
          </a:p>
        </p:txBody>
      </p:sp>
      <p:pic>
        <p:nvPicPr>
          <p:cNvPr id="22530" name="Picture 2" descr="Overview">
            <a:extLst>
              <a:ext uri="{FF2B5EF4-FFF2-40B4-BE49-F238E27FC236}">
                <a16:creationId xmlns:a16="http://schemas.microsoft.com/office/drawing/2014/main" id="{13D18C64-777F-5022-F112-F119E76C9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3000"/>
            <a:ext cx="12192000" cy="376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39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347B-99C2-29FF-E0F3-BCA67C09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Plenoxels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C49DD-32C8-A094-029B-81373E57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примеры</a:t>
            </a:r>
            <a:endParaRPr lang="en-RU" dirty="0"/>
          </a:p>
        </p:txBody>
      </p:sp>
      <p:pic>
        <p:nvPicPr>
          <p:cNvPr id="24578" name="Picture 2" descr="Refer to caption">
            <a:extLst>
              <a:ext uri="{FF2B5EF4-FFF2-40B4-BE49-F238E27FC236}">
                <a16:creationId xmlns:a16="http://schemas.microsoft.com/office/drawing/2014/main" id="{6AFEB844-B8A9-3252-33BC-8C3BB4AF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6" y="2621347"/>
            <a:ext cx="3499023" cy="349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Refer to caption">
            <a:extLst>
              <a:ext uri="{FF2B5EF4-FFF2-40B4-BE49-F238E27FC236}">
                <a16:creationId xmlns:a16="http://schemas.microsoft.com/office/drawing/2014/main" id="{790C0DAF-C8E9-87BD-76B9-A7DA6A27B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96" y="2745408"/>
            <a:ext cx="3499023" cy="349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Refer to caption">
            <a:extLst>
              <a:ext uri="{FF2B5EF4-FFF2-40B4-BE49-F238E27FC236}">
                <a16:creationId xmlns:a16="http://schemas.microsoft.com/office/drawing/2014/main" id="{1109629C-BFDF-799E-9D03-814433D7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19" y="2429819"/>
            <a:ext cx="3882081" cy="388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8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2E80-A54A-C5B3-BD2E-D125237A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I</a:t>
            </a:r>
            <a:r>
              <a:rPr lang="en-US" dirty="0" err="1"/>
              <a:t>nstant</a:t>
            </a:r>
            <a:r>
              <a:rPr lang="en-US" dirty="0"/>
              <a:t>-NGP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2030A-0FE3-CCFE-6B75-BA8F79C3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347"/>
            <a:ext cx="10515600" cy="4351338"/>
          </a:xfrm>
        </p:spPr>
        <p:txBody>
          <a:bodyPr/>
          <a:lstStyle/>
          <a:p>
            <a:r>
              <a:rPr lang="ru-RU" dirty="0"/>
              <a:t>2022</a:t>
            </a:r>
            <a:r>
              <a:rPr lang="en-US" dirty="0"/>
              <a:t> (Nvidia)</a:t>
            </a:r>
            <a:endParaRPr lang="ru-RU" dirty="0"/>
          </a:p>
          <a:p>
            <a:r>
              <a:rPr lang="ru-RU" dirty="0"/>
              <a:t>Решает ряд проблем:</a:t>
            </a:r>
          </a:p>
          <a:p>
            <a:pPr lvl="1"/>
            <a:r>
              <a:rPr lang="ru-RU" dirty="0"/>
              <a:t>Скорость</a:t>
            </a:r>
          </a:p>
          <a:p>
            <a:pPr lvl="1"/>
            <a:r>
              <a:rPr lang="ru-RU" dirty="0"/>
              <a:t>Качество</a:t>
            </a:r>
          </a:p>
          <a:p>
            <a:pPr lvl="1"/>
            <a:endParaRPr lang="en-RU" dirty="0"/>
          </a:p>
        </p:txBody>
      </p:sp>
      <p:pic>
        <p:nvPicPr>
          <p:cNvPr id="4" name="teaser_instant_ngp.mp4">
            <a:hlinkClick r:id="" action="ppaction://media"/>
            <a:extLst>
              <a:ext uri="{FF2B5EF4-FFF2-40B4-BE49-F238E27FC236}">
                <a16:creationId xmlns:a16="http://schemas.microsoft.com/office/drawing/2014/main" id="{96A85BF8-3E27-E56B-96DF-54510123E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72016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D198-6210-A034-0BA1-1F2257D3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Instant-NGP: п</a:t>
            </a:r>
            <a:r>
              <a:rPr lang="ru-RU" dirty="0" err="1"/>
              <a:t>ример</a:t>
            </a:r>
            <a:r>
              <a:rPr lang="ru-RU" dirty="0"/>
              <a:t> </a:t>
            </a:r>
            <a:endParaRPr lang="en-RU" dirty="0"/>
          </a:p>
        </p:txBody>
      </p:sp>
      <p:pic>
        <p:nvPicPr>
          <p:cNvPr id="4" name="tokyo_online_training_counter.mp4">
            <a:hlinkClick r:id="" action="ppaction://media"/>
            <a:extLst>
              <a:ext uri="{FF2B5EF4-FFF2-40B4-BE49-F238E27FC236}">
                <a16:creationId xmlns:a16="http://schemas.microsoft.com/office/drawing/2014/main" id="{7945E38F-868D-DD11-14D4-976F4BB619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8098" y="1492078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9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8B5E-03D9-00EB-2F03-BB8F5BCA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Multiresolution hash encoding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93FC457-20A0-C630-0F59-68BC74BF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2" y="4368796"/>
            <a:ext cx="6553200" cy="229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83EE4A-A728-196D-5964-621FA6AA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45" y="1309625"/>
            <a:ext cx="8739310" cy="30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40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8B5E-03D9-00EB-2F03-BB8F5BCA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Multiresolution hash encoding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25E3246-E58F-95C6-AE28-584483BF1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" y="1690688"/>
            <a:ext cx="9701678" cy="35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88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57F7-AE37-4305-EF32-89D20C1F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83515-4480-2D6F-60E4-14FD515B1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Формулировка задачи</a:t>
            </a:r>
            <a:endParaRPr lang="en-RU" dirty="0"/>
          </a:p>
          <a:p>
            <a:r>
              <a:rPr lang="en-RU" dirty="0"/>
              <a:t>Nerf</a:t>
            </a:r>
          </a:p>
          <a:p>
            <a:r>
              <a:rPr lang="en-RU" dirty="0"/>
              <a:t>K-planes</a:t>
            </a:r>
            <a:endParaRPr lang="ru-RU" dirty="0"/>
          </a:p>
          <a:p>
            <a:r>
              <a:rPr lang="ru-RU" dirty="0"/>
              <a:t>I</a:t>
            </a:r>
            <a:r>
              <a:rPr lang="en-US" dirty="0" err="1"/>
              <a:t>nstantNGP</a:t>
            </a:r>
            <a:endParaRPr lang="en-US" dirty="0"/>
          </a:p>
          <a:p>
            <a:r>
              <a:rPr lang="en-RU" dirty="0"/>
              <a:t>Gaussian splatting</a:t>
            </a:r>
          </a:p>
        </p:txBody>
      </p:sp>
    </p:spTree>
    <p:extLst>
      <p:ext uri="{BB962C8B-B14F-4D97-AF65-F5344CB8AC3E}">
        <p14:creationId xmlns:p14="http://schemas.microsoft.com/office/powerpoint/2010/main" val="173070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CE308-090A-871C-E152-651C0E16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Instant-Avatar Method Overview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5CF97-2E8A-693B-3F1D-599BC566C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345324"/>
            <a:ext cx="11340662" cy="140838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For each frame, authors</a:t>
            </a:r>
            <a:endParaRPr lang="ru-RU" dirty="0"/>
          </a:p>
          <a:p>
            <a:pPr lvl="1"/>
            <a:r>
              <a:rPr lang="en-US" dirty="0"/>
              <a:t>sample points along the rays in posed space</a:t>
            </a:r>
            <a:endParaRPr lang="ru-RU" dirty="0"/>
          </a:p>
          <a:p>
            <a:pPr lvl="1"/>
            <a:r>
              <a:rPr lang="en-US" dirty="0"/>
              <a:t>transform these points into a normalized space where we remove the global orientation and translation of the person</a:t>
            </a:r>
            <a:endParaRPr lang="ru-RU" dirty="0"/>
          </a:p>
          <a:p>
            <a:pPr lvl="1"/>
            <a:r>
              <a:rPr lang="en-US" dirty="0"/>
              <a:t>In this normalized space, we filter points in empty space using our occupancy grid </a:t>
            </a:r>
            <a:endParaRPr lang="ru-RU" dirty="0"/>
          </a:p>
        </p:txBody>
      </p:sp>
      <p:pic>
        <p:nvPicPr>
          <p:cNvPr id="2050" name="Picture 2" descr="Refer to caption">
            <a:extLst>
              <a:ext uri="{FF2B5EF4-FFF2-40B4-BE49-F238E27FC236}">
                <a16:creationId xmlns:a16="http://schemas.microsoft.com/office/drawing/2014/main" id="{BB1B6B84-B7ED-DB9D-389D-8D775F62D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9563"/>
            <a:ext cx="12192000" cy="40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39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CE308-090A-871C-E152-651C0E16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Instant-Avatar Method Overview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5CF97-2E8A-693B-3F1D-599BC566C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345324"/>
            <a:ext cx="11340662" cy="1408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each frame, authors</a:t>
            </a:r>
            <a:endParaRPr lang="ru-RU" dirty="0"/>
          </a:p>
          <a:p>
            <a:pPr lvl="1"/>
            <a:r>
              <a:rPr lang="en-US" dirty="0"/>
              <a:t>The remaining points are deformed to canonical space using an articulation module </a:t>
            </a:r>
          </a:p>
          <a:p>
            <a:pPr lvl="1"/>
            <a:r>
              <a:rPr lang="en-US" dirty="0"/>
              <a:t>fed into the canonical neural radiance field to evaluate the color and density.</a:t>
            </a:r>
            <a:endParaRPr lang="en-RU" dirty="0"/>
          </a:p>
        </p:txBody>
      </p:sp>
      <p:pic>
        <p:nvPicPr>
          <p:cNvPr id="2050" name="Picture 2" descr="Refer to caption">
            <a:extLst>
              <a:ext uri="{FF2B5EF4-FFF2-40B4-BE49-F238E27FC236}">
                <a16:creationId xmlns:a16="http://schemas.microsoft.com/office/drawing/2014/main" id="{BB1B6B84-B7ED-DB9D-389D-8D775F62D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9563"/>
            <a:ext cx="12192000" cy="40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001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56CA-29F6-EC7F-137D-98CB519A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I</a:t>
            </a:r>
            <a:r>
              <a:rPr lang="en-US" dirty="0" err="1"/>
              <a:t>nstant</a:t>
            </a:r>
            <a:r>
              <a:rPr lang="en-US" dirty="0"/>
              <a:t> Avatar</a:t>
            </a:r>
            <a:endParaRPr lang="en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A159A8-045D-0117-27E1-8E16215406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12" y="1468674"/>
            <a:ext cx="40005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8A62504-C1CE-A859-72B1-95F0C97A9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14" y="961532"/>
            <a:ext cx="3262184" cy="32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49403CF-5784-D76D-28DE-4C51C961B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79" y="4077207"/>
            <a:ext cx="3749246" cy="21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1CAEAE3-1C53-C4A2-32C0-79B2293F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140" y="3716574"/>
            <a:ext cx="3262184" cy="32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D2D36B5-AB20-24A3-1871-D042D1DD1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151" y="3569710"/>
            <a:ext cx="3555912" cy="355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060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C451-6D84-A2A9-9C11-CF6F4317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RU" dirty="0"/>
              <a:t>Mip Nerf 360: </a:t>
            </a:r>
            <a:r>
              <a:rPr lang="en-US" dirty="0"/>
              <a:t>Unbounded</a:t>
            </a:r>
            <a:br>
              <a:rPr lang="en-US" dirty="0"/>
            </a:br>
            <a:r>
              <a:rPr lang="en-US" dirty="0"/>
              <a:t>Anti-Aliased Neural Radiance Fields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3EC3E-1380-F6E8-7C53-521BDC1A6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Google (2022)</a:t>
            </a:r>
          </a:p>
        </p:txBody>
      </p:sp>
      <p:pic>
        <p:nvPicPr>
          <p:cNvPr id="4" name="gardenvase_720.mp4">
            <a:hlinkClick r:id="" action="ppaction://media"/>
            <a:extLst>
              <a:ext uri="{FF2B5EF4-FFF2-40B4-BE49-F238E27FC236}">
                <a16:creationId xmlns:a16="http://schemas.microsoft.com/office/drawing/2014/main" id="{8E0B0E72-7DDB-7E3F-8257-5DFEC05FA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0529" y="1823290"/>
            <a:ext cx="7761845" cy="503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7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773B-AA85-B553-65EB-EC4C771D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Mip Nerf 360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094FD-8629-BD55-CE3C-0EFEA30C2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55" y="2027660"/>
            <a:ext cx="293721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Авторы используют операцию </a:t>
            </a:r>
            <a:r>
              <a:rPr lang="ru-RU" dirty="0" err="1"/>
              <a:t>c</a:t>
            </a:r>
            <a:r>
              <a:rPr lang="en-RU" dirty="0"/>
              <a:t>ontract(x) д</a:t>
            </a:r>
            <a:r>
              <a:rPr lang="ru-RU" dirty="0"/>
              <a:t>ля трансформации в шар радиуса 2</a:t>
            </a:r>
            <a:endParaRPr lang="en-RU" dirty="0"/>
          </a:p>
        </p:txBody>
      </p:sp>
      <p:pic>
        <p:nvPicPr>
          <p:cNvPr id="11266" name="Picture 2" descr="Refer to caption">
            <a:extLst>
              <a:ext uri="{FF2B5EF4-FFF2-40B4-BE49-F238E27FC236}">
                <a16:creationId xmlns:a16="http://schemas.microsoft.com/office/drawing/2014/main" id="{85717C5E-F9D6-BCB9-56E5-B21C43E2A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846" y="1711325"/>
            <a:ext cx="9038154" cy="447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3707DE-FD8C-4F80-7F3C-4A93179E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945" y="344488"/>
            <a:ext cx="6210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72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A0D16-E3B5-AEA7-0B8A-31DE71D0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Mip nerf 360</a:t>
            </a:r>
          </a:p>
        </p:txBody>
      </p:sp>
      <p:pic>
        <p:nvPicPr>
          <p:cNvPr id="10242" name="Picture 2" descr="Refer to caption">
            <a:extLst>
              <a:ext uri="{FF2B5EF4-FFF2-40B4-BE49-F238E27FC236}">
                <a16:creationId xmlns:a16="http://schemas.microsoft.com/office/drawing/2014/main" id="{E3570538-6444-8F82-B914-FFB1835AE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51" y="1690688"/>
            <a:ext cx="9453900" cy="489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1AE21F-DA9E-0535-E698-3C25B724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2387" y="434641"/>
            <a:ext cx="1794164" cy="595560"/>
          </a:xfrm>
        </p:spPr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40393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4D3D-8E59-5C23-A22E-F9135CB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K-Planes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20C9E-92A5-2C51-4228-A0880C3D2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9027" cy="4351338"/>
          </a:xfrm>
        </p:spPr>
        <p:txBody>
          <a:bodyPr/>
          <a:lstStyle/>
          <a:p>
            <a:r>
              <a:rPr lang="ru-RU" dirty="0"/>
              <a:t>Статья 2023 </a:t>
            </a:r>
            <a:r>
              <a:rPr lang="en-US" dirty="0"/>
              <a:t>CVPR</a:t>
            </a:r>
          </a:p>
          <a:p>
            <a:r>
              <a:rPr lang="ru-RU" dirty="0"/>
              <a:t>Решает проблемы:</a:t>
            </a:r>
          </a:p>
          <a:p>
            <a:pPr lvl="1"/>
            <a:r>
              <a:rPr lang="ru-RU" dirty="0"/>
              <a:t>Динамические сцены</a:t>
            </a:r>
          </a:p>
          <a:p>
            <a:pPr lvl="1"/>
            <a:r>
              <a:rPr lang="ru-RU" dirty="0"/>
              <a:t>Скорость</a:t>
            </a:r>
          </a:p>
          <a:p>
            <a:pPr lvl="1"/>
            <a:r>
              <a:rPr lang="ru-RU" dirty="0"/>
              <a:t>Компактность представления</a:t>
            </a:r>
          </a:p>
          <a:p>
            <a:pPr lvl="1"/>
            <a:r>
              <a:rPr lang="ru-RU" dirty="0"/>
              <a:t>Экспорт</a:t>
            </a:r>
          </a:p>
          <a:p>
            <a:pPr lvl="1"/>
            <a:endParaRPr lang="en-US" dirty="0"/>
          </a:p>
          <a:p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187CB-3318-F43F-133F-C80F7177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227" y="742950"/>
            <a:ext cx="6248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89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BF68-5911-6B29-EFF5-3CA7D0FF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K</a:t>
            </a:r>
            <a:r>
              <a:rPr lang="en-US" dirty="0"/>
              <a:t>-planes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0B41F-BD5E-1F81-D00D-124F2F7EC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55"/>
            <a:ext cx="10515600" cy="146466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k-</a:t>
            </a:r>
            <a:r>
              <a:rPr lang="ru-RU" dirty="0" err="1"/>
              <a:t>p</a:t>
            </a:r>
            <a:r>
              <a:rPr lang="en-US" dirty="0"/>
              <a:t>lanes</a:t>
            </a:r>
            <a:r>
              <a:rPr lang="ru-RU" dirty="0"/>
              <a:t> факторизует 4</a:t>
            </a:r>
            <a:r>
              <a:rPr lang="en-US" dirty="0"/>
              <a:t>D </a:t>
            </a:r>
            <a:r>
              <a:rPr lang="ru-RU" dirty="0"/>
              <a:t>динамические </a:t>
            </a:r>
            <a:r>
              <a:rPr lang="en-US" dirty="0" err="1"/>
              <a:t>о</a:t>
            </a:r>
            <a:r>
              <a:rPr lang="ru-RU" dirty="0" err="1"/>
              <a:t>бъекты</a:t>
            </a:r>
            <a:r>
              <a:rPr lang="ru-RU" dirty="0"/>
              <a:t> в шесть плоскостей: три для пространства и три для пространственно-временных вариаций. </a:t>
            </a:r>
          </a:p>
          <a:p>
            <a:pPr marL="0" indent="0">
              <a:buNone/>
            </a:pPr>
            <a:r>
              <a:rPr lang="ru-RU" dirty="0"/>
              <a:t>Чтобы получить значение 4</a:t>
            </a:r>
            <a:r>
              <a:rPr lang="en-US" dirty="0"/>
              <a:t>D </a:t>
            </a:r>
            <a:r>
              <a:rPr lang="ru-RU" dirty="0"/>
              <a:t>точки </a:t>
            </a:r>
            <a:r>
              <a:rPr lang="en-US" dirty="0"/>
              <a:t>q = (x, y, z, t), </a:t>
            </a:r>
            <a:r>
              <a:rPr lang="ru-RU" dirty="0"/>
              <a:t>сначала </a:t>
            </a:r>
          </a:p>
          <a:p>
            <a:pPr marL="514350" indent="-514350">
              <a:buAutoNum type="alphaLcParenR"/>
            </a:pPr>
            <a:r>
              <a:rPr lang="ru-RU" dirty="0"/>
              <a:t>проецируем точку на каждую плоскость</a:t>
            </a:r>
            <a:endParaRPr lang="en-US" dirty="0"/>
          </a:p>
          <a:p>
            <a:pPr marL="514350" indent="-514350">
              <a:buAutoNum type="alphaLcParenR"/>
            </a:pPr>
            <a:r>
              <a:rPr lang="ru-RU" dirty="0"/>
              <a:t>выполняем многоуровневую билинейную интерполяцию.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2F50D-E566-3F55-E7E0-C02678A8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05" y="2999516"/>
            <a:ext cx="10924190" cy="33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20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BF68-5911-6B29-EFF5-3CA7D0FF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K</a:t>
            </a:r>
            <a:r>
              <a:rPr lang="en-US" dirty="0"/>
              <a:t>-planes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0B41F-BD5E-1F81-D00D-124F2F7EC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584"/>
            <a:ext cx="10515600" cy="14646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Helvetica Neue" panose="02000503000000020004" pitchFamily="2" charset="0"/>
              </a:rPr>
              <a:t>с</a:t>
            </a:r>
            <a:r>
              <a:rPr lang="ru-RU" dirty="0">
                <a:effectLst/>
                <a:latin typeface="Helvetica Neue" panose="02000503000000020004" pitchFamily="2" charset="0"/>
              </a:rPr>
              <a:t>) Интерполированные значения умножаются и затем конкатенируются по масштабам </a:t>
            </a:r>
            <a:r>
              <a:rPr lang="en-US" dirty="0">
                <a:effectLst/>
                <a:latin typeface="Helvetica Neue" panose="02000503000000020004" pitchFamily="2" charset="0"/>
              </a:rPr>
              <a:t>S. </a:t>
            </a:r>
            <a:endParaRPr lang="ru-RU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d) </a:t>
            </a:r>
            <a:r>
              <a:rPr lang="ru-RU" dirty="0">
                <a:effectLst/>
                <a:latin typeface="Helvetica Neue" panose="02000503000000020004" pitchFamily="2" charset="0"/>
              </a:rPr>
              <a:t>признаки декодируются с помощью </a:t>
            </a:r>
            <a:r>
              <a:rPr lang="en-US" dirty="0">
                <a:effectLst/>
                <a:latin typeface="Helvetica Neue" panose="02000503000000020004" pitchFamily="2" charset="0"/>
              </a:rPr>
              <a:t>MLP</a:t>
            </a:r>
            <a:r>
              <a:rPr lang="ru-RU" dirty="0">
                <a:effectLst/>
                <a:latin typeface="Helvetica Neue" panose="02000503000000020004" pitchFamily="2" charset="0"/>
              </a:rPr>
              <a:t>, либо с помощью явного линейного декодера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2F50D-E566-3F55-E7E0-C02678A8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05" y="2999516"/>
            <a:ext cx="10924190" cy="33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65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CE7F-C4EE-CB20-1A27-3CBFC6B2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K-planes</a:t>
            </a:r>
            <a:endParaRPr lang="en-RU" dirty="0"/>
          </a:p>
        </p:txBody>
      </p:sp>
      <p:pic>
        <p:nvPicPr>
          <p:cNvPr id="4" name="small_salmon_spacetime_mlp.mp4">
            <a:hlinkClick r:id="" action="ppaction://media"/>
            <a:extLst>
              <a:ext uri="{FF2B5EF4-FFF2-40B4-BE49-F238E27FC236}">
                <a16:creationId xmlns:a16="http://schemas.microsoft.com/office/drawing/2014/main" id="{9F6026D7-C87A-12B6-3979-7562C018A3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967681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6555-DDE8-B7EC-D717-15C69962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Формулировка задачи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75F2-6BFE-4F59-415B-8DD0FDC76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280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Пусть мы располагаем</a:t>
            </a:r>
          </a:p>
          <a:p>
            <a:pPr lvl="1"/>
            <a:r>
              <a:rPr lang="ru-RU" dirty="0"/>
              <a:t>Снимками объекта с различных сторон</a:t>
            </a:r>
          </a:p>
          <a:p>
            <a:pPr lvl="1"/>
            <a:r>
              <a:rPr lang="ru-RU" dirty="0"/>
              <a:t>Информацией о камере</a:t>
            </a:r>
          </a:p>
          <a:p>
            <a:r>
              <a:rPr lang="ru-RU" dirty="0"/>
              <a:t>Можно ли получить изображение с новой точки?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33BF5-F025-8D04-ACD9-FFF9DC56F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5" r="78978"/>
          <a:stretch/>
        </p:blipFill>
        <p:spPr>
          <a:xfrm>
            <a:off x="7987863" y="3222107"/>
            <a:ext cx="3608551" cy="3502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DE5ED6-7A6E-9693-727B-201EE261E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22" t="13124" r="48349"/>
          <a:stretch/>
        </p:blipFill>
        <p:spPr>
          <a:xfrm>
            <a:off x="7588468" y="0"/>
            <a:ext cx="4206766" cy="322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86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6CD3-D33D-1F65-2527-52F73278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Space-Time decomposition</a:t>
            </a:r>
          </a:p>
        </p:txBody>
      </p:sp>
      <p:pic>
        <p:nvPicPr>
          <p:cNvPr id="4" name="small_bouncingballs_spacetime_mlp.mp4">
            <a:hlinkClick r:id="" action="ppaction://media"/>
            <a:extLst>
              <a:ext uri="{FF2B5EF4-FFF2-40B4-BE49-F238E27FC236}">
                <a16:creationId xmlns:a16="http://schemas.microsoft.com/office/drawing/2014/main" id="{5BEE79D6-4674-D148-443A-772A373251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853381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32909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03B9-50D0-0FD3-8458-10BA8500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Neuralangelo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21AC2-69D8-1605-828A-912ACDD40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92395" cy="4351338"/>
          </a:xfrm>
        </p:spPr>
        <p:txBody>
          <a:bodyPr/>
          <a:lstStyle/>
          <a:p>
            <a:r>
              <a:rPr lang="en-RU" dirty="0"/>
              <a:t>2023 (Nvidia)</a:t>
            </a:r>
          </a:p>
          <a:p>
            <a:r>
              <a:rPr lang="ru-RU" dirty="0"/>
              <a:t>Реконструкция поверхности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7B41A-B75E-4FED-2978-653E955D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874" y="1825625"/>
            <a:ext cx="7611763" cy="42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11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03B9-50D0-0FD3-8458-10BA8500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Neuralangelo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800A8-1510-94ED-F613-3D04F0AF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489" y="4813127"/>
            <a:ext cx="7772400" cy="1256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94AFD-F98E-501B-5978-D56B3AC87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312" y="2188473"/>
            <a:ext cx="7772400" cy="2481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867260-1CB5-EFB9-7C5D-CEFB2A18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813" y="5528"/>
            <a:ext cx="7772400" cy="2044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3D46C-8717-B066-BF98-849A294C8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5310"/>
            <a:ext cx="5127024" cy="35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98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03B9-50D0-0FD3-8458-10BA8500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Neuralangelo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800A8-1510-94ED-F613-3D04F0AF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12" y="710684"/>
            <a:ext cx="7772400" cy="1256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3D46C-8717-B066-BF98-849A294C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5310"/>
            <a:ext cx="5127024" cy="3587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E7F62A-1488-8513-41AF-317B1FA27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930" y="2595748"/>
            <a:ext cx="6477775" cy="38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11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C259-BF26-AEB1-E657-F5A792A1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Gaussian Splatting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A692-43E7-0A6E-F99D-7001574E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2222" cy="4351338"/>
          </a:xfrm>
        </p:spPr>
        <p:txBody>
          <a:bodyPr>
            <a:normAutofit fontScale="92500"/>
          </a:bodyPr>
          <a:lstStyle/>
          <a:p>
            <a:r>
              <a:rPr lang="en-US" b="0" i="0" u="sng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3D Gaussian Splatting for Real-Time Radiance Field Rendering</a:t>
            </a:r>
            <a:endParaRPr lang="en-US" b="0" i="0" u="sng" dirty="0"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US" dirty="0"/>
              <a:t>SIGGRAPH 2023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В отличие от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NeRF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,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GS 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работает в реальном времени</a:t>
            </a: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Для представления сцены использует</a:t>
            </a:r>
            <a:r>
              <a:rPr lang="en-US" dirty="0" err="1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с</a:t>
            </a:r>
            <a:r>
              <a:rPr lang="ru-RU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я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массив точек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Идея рисовать сцену на основе точек </a:t>
            </a:r>
            <a:r>
              <a:rPr lang="ru-RU" b="0" i="0" u="none" strike="noStrike" dirty="0">
                <a:effectLst/>
                <a:highlight>
                  <a:srgbClr val="FFFFFF"/>
                </a:highlight>
                <a:latin typeface="-apple-system"/>
              </a:rPr>
              <a:t>предлагалась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 ещё в 1998 году</a:t>
            </a:r>
          </a:p>
          <a:p>
            <a:r>
              <a:rPr lang="ru-RU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Явное представление, в отличии от 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NeRF</a:t>
            </a:r>
            <a:endParaRPr lang="en-RU" dirty="0"/>
          </a:p>
        </p:txBody>
      </p:sp>
      <p:pic>
        <p:nvPicPr>
          <p:cNvPr id="21506" name="Picture 2" descr="Число цитирующих работу публикаций с момента её выхода">
            <a:extLst>
              <a:ext uri="{FF2B5EF4-FFF2-40B4-BE49-F238E27FC236}">
                <a16:creationId xmlns:a16="http://schemas.microsoft.com/office/drawing/2014/main" id="{EFC20096-2C03-EB01-A8D3-E0716A2E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82" y="7766"/>
            <a:ext cx="5407902" cy="399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52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C259-BF26-AEB1-E657-F5A792A1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Gaussian Splatting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A692-43E7-0A6E-F99D-7001574E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3995" cy="435133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Сцена для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Gaussian splatting — 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это массив точек. Каждая из них обладает четырьмя параметрами:</a:t>
            </a:r>
            <a:br>
              <a:rPr lang="ru-RU" dirty="0"/>
            </a:br>
            <a:br>
              <a:rPr lang="ru-RU" dirty="0"/>
            </a:br>
            <a:r>
              <a:rPr lang="en-US" dirty="0"/>
              <a:t>-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3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координаты</a:t>
            </a: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buFontTx/>
              <a:buChar char="-"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Для многомерного нормального распределения нужна ковариационная матрица размерности 3×3</a:t>
            </a: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>
              <a:buFontTx/>
              <a:buChar char="-"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показывает, насколько вытянут эллипсоид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- 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Альфа-канал (прозрачность)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- 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Цвет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(RGB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)</a:t>
            </a: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22A829C-063E-C811-CF79-4D978570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87" y="1690688"/>
            <a:ext cx="6546147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7473D4-D921-0F0B-660C-D0BCCC7A0BEA}"/>
              </a:ext>
            </a:extLst>
          </p:cNvPr>
          <p:cNvSpPr txBox="1"/>
          <p:nvPr/>
        </p:nvSpPr>
        <p:spPr>
          <a:xfrm>
            <a:off x="6545992" y="617696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каждая </a:t>
            </a:r>
            <a:r>
              <a:rPr lang="ru-RU" b="0" i="1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гауссиана</a:t>
            </a:r>
            <a:r>
              <a:rPr lang="ru-RU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полностью непрозрачная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64750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C259-BF26-AEB1-E657-F5A792A1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Gaussian Splatting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A692-43E7-0A6E-F99D-7001574E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16" y="1825625"/>
            <a:ext cx="4806779" cy="435133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Для каждого пикселя </a:t>
            </a:r>
            <a:r>
              <a:rPr lang="ru-RU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гауссианы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сортируются от самой ближней до самой дальней и </a:t>
            </a:r>
            <a:r>
              <a:rPr lang="ru-RU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отрисовываются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, смешиваясь воедино</a:t>
            </a: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Результат — фотореалистичная сцена, которая при разрешении 1080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p </a:t>
            </a:r>
            <a:r>
              <a:rPr lang="ru-RU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рендерится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в реальном времени</a:t>
            </a: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473D4-D921-0F0B-660C-D0BCCC7A0BEA}"/>
              </a:ext>
            </a:extLst>
          </p:cNvPr>
          <p:cNvSpPr txBox="1"/>
          <p:nvPr/>
        </p:nvSpPr>
        <p:spPr>
          <a:xfrm>
            <a:off x="6545992" y="617696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Финальный рендер той же сцены</a:t>
            </a:r>
            <a:endParaRPr lang="en-RU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BC3CD47-7F93-47A9-5BC7-CDC044DF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37" y="1357484"/>
            <a:ext cx="65622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98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8503-132D-2BFD-28B0-F35F7C95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3AF40-5908-BCC0-2BE2-D470E1CB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1464275"/>
            <a:ext cx="5636741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Трёхмерное облако точек из набора фотографий (</a:t>
            </a:r>
            <a:r>
              <a:rPr lang="en-US" dirty="0"/>
              <a:t>COLMAP</a:t>
            </a:r>
            <a:r>
              <a:rPr lang="ru-RU" dirty="0"/>
              <a:t>)</a:t>
            </a:r>
          </a:p>
          <a:p>
            <a:r>
              <a:rPr lang="ru-RU" dirty="0"/>
              <a:t>Каждая из точек представляется в виде </a:t>
            </a:r>
            <a:r>
              <a:rPr lang="ru-RU" dirty="0" err="1"/>
              <a:t>гауссианы</a:t>
            </a:r>
            <a:endParaRPr lang="ru-RU" dirty="0"/>
          </a:p>
          <a:p>
            <a:r>
              <a:rPr lang="ru-RU" dirty="0"/>
              <a:t>Шаг оптимизации состоит из обучения методом стохастического градиентного спуска</a:t>
            </a:r>
          </a:p>
          <a:p>
            <a:pPr lvl="1"/>
            <a:r>
              <a:rPr lang="ru-RU" dirty="0" err="1"/>
              <a:t>Рендерится</a:t>
            </a:r>
            <a:r>
              <a:rPr lang="ru-RU" dirty="0"/>
              <a:t> картинка на основе </a:t>
            </a:r>
            <a:r>
              <a:rPr lang="ru-RU" dirty="0" err="1"/>
              <a:t>гауссиан</a:t>
            </a:r>
            <a:endParaRPr lang="ru-RU" dirty="0"/>
          </a:p>
          <a:p>
            <a:pPr lvl="1"/>
            <a:r>
              <a:rPr lang="ru-RU" dirty="0"/>
              <a:t>картинка сравнивается с исходными данными</a:t>
            </a:r>
          </a:p>
          <a:p>
            <a:pPr lvl="1"/>
            <a:r>
              <a:rPr lang="ru-RU" dirty="0"/>
              <a:t>Происходит коррекция</a:t>
            </a:r>
          </a:p>
          <a:p>
            <a:pPr lvl="1"/>
            <a:r>
              <a:rPr lang="ru-RU" dirty="0"/>
              <a:t>Процесс повторяется тысячи раз</a:t>
            </a:r>
            <a:endParaRPr lang="en-RU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04B35D5-9BE5-B1EC-9EDC-5936B480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64275"/>
            <a:ext cx="5934196" cy="392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217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EBFD-C374-29CB-F03C-B638FD2A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Клонировать или разделить?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5614-AAC2-D8DA-7E1A-956EA8E32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84" y="1825625"/>
            <a:ext cx="40787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В процессе исправления ошибок </a:t>
            </a:r>
            <a:r>
              <a:rPr lang="ru-RU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гауссиану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клонируют или разбивают на две</a:t>
            </a:r>
          </a:p>
          <a:p>
            <a:pPr marL="0" indent="0">
              <a:buNone/>
            </a:pPr>
            <a:endParaRPr lang="ru-RU" dirty="0">
              <a:solidFill>
                <a:srgbClr val="333333"/>
              </a:solidFill>
              <a:highlight>
                <a:srgbClr val="FFFFFF"/>
              </a:highlight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Новые </a:t>
            </a:r>
            <a:r>
              <a:rPr lang="ru-RU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гауссианы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появляются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в местах, где других мало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в области крупной </a:t>
            </a:r>
            <a:r>
              <a:rPr lang="ru-RU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гауссианы</a:t>
            </a:r>
            <a:endParaRPr lang="ru-RU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	</a:t>
            </a:r>
            <a:endParaRPr lang="en-RU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19C864F-8681-8FAB-644B-FC45BB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98" y="1908368"/>
            <a:ext cx="6976418" cy="41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879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2CD9-5D77-5355-DEBE-984662B5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 сравнения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019E-D65F-D5BB-56EC-BF34810B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U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5C79CC6-00B6-4695-AF4A-6D45C7E03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5"/>
          <a:stretch/>
        </p:blipFill>
        <p:spPr bwMode="auto">
          <a:xfrm>
            <a:off x="991629" y="1386391"/>
            <a:ext cx="10208741" cy="522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599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B71D-0DF5-0743-3118-033BFC2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Ответ: да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84F11-A621-43E5-EECA-6033DA678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3731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Фотограмметрия</a:t>
            </a:r>
          </a:p>
          <a:p>
            <a:pPr lvl="1"/>
            <a:r>
              <a:rPr lang="ru-RU" dirty="0"/>
              <a:t>Позволяет получить реконструкцию сцены по набору снимков</a:t>
            </a:r>
          </a:p>
          <a:p>
            <a:pPr lvl="2"/>
            <a:r>
              <a:rPr lang="ru-RU" dirty="0"/>
              <a:t>Например, решает задачу для аэроснимков</a:t>
            </a:r>
          </a:p>
          <a:p>
            <a:pPr lvl="1"/>
            <a:r>
              <a:rPr lang="ru-RU" dirty="0"/>
              <a:t>Решение задачи сводится к</a:t>
            </a:r>
          </a:p>
          <a:p>
            <a:pPr lvl="2"/>
            <a:r>
              <a:rPr lang="ru-RU" dirty="0"/>
              <a:t>Определению позиций камер</a:t>
            </a:r>
          </a:p>
          <a:p>
            <a:pPr lvl="2"/>
            <a:r>
              <a:rPr lang="ru-RU" dirty="0"/>
              <a:t>Восстановление лучей для множества точек</a:t>
            </a:r>
          </a:p>
          <a:p>
            <a:pPr lvl="1"/>
            <a:r>
              <a:rPr lang="ru-RU" dirty="0"/>
              <a:t>Получаем наиболее точное на текущий момент решение</a:t>
            </a:r>
          </a:p>
          <a:p>
            <a:pPr lvl="1"/>
            <a:r>
              <a:rPr lang="ru-RU" dirty="0"/>
              <a:t>Часто требуется дополнительный проприетарный софт</a:t>
            </a:r>
          </a:p>
          <a:p>
            <a:pPr lvl="2"/>
            <a:r>
              <a:rPr lang="ru-RU" dirty="0"/>
              <a:t>Например, </a:t>
            </a:r>
            <a:r>
              <a:rPr lang="en-US" dirty="0" err="1"/>
              <a:t>Metashape</a:t>
            </a:r>
            <a:r>
              <a:rPr lang="en-US" dirty="0"/>
              <a:t> </a:t>
            </a:r>
            <a:endParaRPr lang="ru-RU" dirty="0"/>
          </a:p>
          <a:p>
            <a:pPr lvl="1"/>
            <a:r>
              <a:rPr lang="ru-RU" dirty="0"/>
              <a:t>Не учитывает сложные оптические эффекты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0CD68-AE52-4367-9A61-7E71BF75AB12}"/>
              </a:ext>
            </a:extLst>
          </p:cNvPr>
          <p:cNvSpPr txBox="1"/>
          <p:nvPr/>
        </p:nvSpPr>
        <p:spPr>
          <a:xfrm>
            <a:off x="838200" y="6104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/>
              <a:t>https://habr.com/ru/companies/tuturu/articles/538394/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A01C6-64B1-537B-E87F-BBC72716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792" y="3249848"/>
            <a:ext cx="4519449" cy="3384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35308C-747C-F2DF-4FE7-81090867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92" y="373071"/>
            <a:ext cx="4519449" cy="32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95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2889-8BD8-A60D-E8AF-75232543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метрик качества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8C2A2-7A19-D49E-18E8-BC8A51E3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23" y="1825625"/>
            <a:ext cx="416422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Достичь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уровня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Instant NGP</a:t>
            </a:r>
            <a:r>
              <a:rPr lang="en-US" u="none" strike="noStrike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GS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может за 5—10 минут обучения</a:t>
            </a:r>
          </a:p>
          <a:p>
            <a:pPr marL="0" indent="0">
              <a:buNone/>
            </a:pPr>
            <a:r>
              <a:rPr lang="ru-RU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Число 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итераций — 7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000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endParaRPr lang="en-RU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142A554-F830-6BFA-2B23-551C5192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586" y="1597903"/>
            <a:ext cx="6634187" cy="479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54CB1D-944D-DCB3-86A4-EEE3AEBBC0B3}"/>
              </a:ext>
            </a:extLst>
          </p:cNvPr>
          <p:cNvSpPr txBox="1"/>
          <p:nvPr/>
        </p:nvSpPr>
        <p:spPr>
          <a:xfrm>
            <a:off x="5531038" y="6395307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График авторов </a:t>
            </a:r>
            <a:r>
              <a:rPr lang="en-US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GS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02065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2889-8BD8-A60D-E8AF-75232543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 err="1"/>
              <a:t>с</a:t>
            </a:r>
            <a:r>
              <a:rPr lang="ru-RU" dirty="0" err="1"/>
              <a:t>корости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8C2A2-7A19-D49E-18E8-BC8A51E3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53" y="1690688"/>
            <a:ext cx="416422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Поразительная скорость!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54CB1D-944D-DCB3-86A4-EEE3AEBBC0B3}"/>
              </a:ext>
            </a:extLst>
          </p:cNvPr>
          <p:cNvSpPr txBox="1"/>
          <p:nvPr/>
        </p:nvSpPr>
        <p:spPr>
          <a:xfrm>
            <a:off x="5255742" y="640616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График авторов </a:t>
            </a:r>
            <a:r>
              <a:rPr lang="en-US" i="1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GS</a:t>
            </a:r>
            <a:endParaRPr lang="en-RU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0D97525-AA7A-DD3D-FC89-7D9E7E492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995" y="2141536"/>
            <a:ext cx="6017338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30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A4F2-0CA7-0D74-E901-51BC21C4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3D Gaussians: Tracking by Persistent Dynamic View Synthesis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1890-15D8-CDA9-0CE1-63C3598D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sng" dirty="0">
                <a:effectLst/>
                <a:highlight>
                  <a:srgbClr val="FFFFFF"/>
                </a:highlight>
                <a:latin typeface="-apple-system"/>
                <a:hlinkClick r:id="rId4"/>
              </a:rPr>
              <a:t>github.com/JonathonLuiten/Dynamic3DGaussians</a:t>
            </a:r>
            <a:endParaRPr lang="en-RU" dirty="0"/>
          </a:p>
        </p:txBody>
      </p:sp>
      <p:pic>
        <p:nvPicPr>
          <p:cNvPr id="4" name="juggle.mp4">
            <a:hlinkClick r:id="" action="ppaction://media"/>
            <a:extLst>
              <a:ext uri="{FF2B5EF4-FFF2-40B4-BE49-F238E27FC236}">
                <a16:creationId xmlns:a16="http://schemas.microsoft.com/office/drawing/2014/main" id="{6742C605-102D-3F2B-4CDA-AE7477A2B2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2286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4335-A0C9-6D0D-DEE2-1CE8F837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3D Gaussians: Tracking by Persistent Dynamic View Synthesis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C8994-AD20-FF10-3777-40477E483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13268"/>
            <a:ext cx="50559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Авторы позволили </a:t>
            </a:r>
            <a:r>
              <a:rPr lang="ru-RU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гауссианам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 двигаться при условии, что они сохраняют изначальный цвет, размер и прозрачность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Четырёхмерное отслеживание точек допускает редактирование видео</a:t>
            </a: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объ</a:t>
            </a:r>
            <a:r>
              <a:rPr lang="ru-RU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е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кты удаляются из сцены или переносятся в другую</a:t>
            </a: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4" name="juggle_hat.mp4">
            <a:hlinkClick r:id="" action="ppaction://media"/>
            <a:extLst>
              <a:ext uri="{FF2B5EF4-FFF2-40B4-BE49-F238E27FC236}">
                <a16:creationId xmlns:a16="http://schemas.microsoft.com/office/drawing/2014/main" id="{33EDB8A4-F5A0-AED8-1FD5-55AEC4858C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1726" y="2051220"/>
            <a:ext cx="6324144" cy="35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0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9421-F51C-4FF8-E5E1-33253FD3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Gaussian Splatting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7055B-831B-F3DD-49FE-91F251B3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Достоинства:</a:t>
            </a:r>
          </a:p>
          <a:p>
            <a:r>
              <a:rPr lang="ru-RU" dirty="0"/>
              <a:t>Быстрое время визуализации</a:t>
            </a:r>
          </a:p>
          <a:p>
            <a:r>
              <a:rPr lang="ru-RU" dirty="0"/>
              <a:t>Больше возможностей редактирования </a:t>
            </a:r>
          </a:p>
          <a:p>
            <a:pPr lvl="1"/>
            <a:r>
              <a:rPr lang="ru-RU" dirty="0"/>
              <a:t>по сравнению с </a:t>
            </a:r>
            <a:r>
              <a:rPr lang="en-US" dirty="0" err="1"/>
              <a:t>NeRF</a:t>
            </a:r>
            <a:endParaRPr lang="en-US" dirty="0"/>
          </a:p>
          <a:p>
            <a:r>
              <a:rPr lang="ru-RU" dirty="0"/>
              <a:t>Визуально плотное изображение </a:t>
            </a:r>
          </a:p>
          <a:p>
            <a:pPr lvl="1"/>
            <a:r>
              <a:rPr lang="ru-RU" dirty="0"/>
              <a:t>по сравнению с облаком точек</a:t>
            </a:r>
          </a:p>
          <a:p>
            <a:r>
              <a:rPr lang="ru-RU" dirty="0"/>
              <a:t>Потрясающее качество визуализации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50316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9421-F51C-4FF8-E5E1-33253FD3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Gaussian Splatting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7055B-831B-F3DD-49FE-91F251B3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604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Недостатки: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Потребность в инициализации</a:t>
            </a:r>
          </a:p>
          <a:p>
            <a:pPr lvl="1"/>
            <a:r>
              <a:rPr lang="ru-RU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Требуется 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разреженное облако точек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Отсутствие учёта топологии объекта</a:t>
            </a:r>
          </a:p>
          <a:p>
            <a:pPr lvl="1"/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приводит к ошибкам и затрудняет манипуляции со сценой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плавающие артефакты </a:t>
            </a:r>
          </a:p>
          <a:p>
            <a:pPr lvl="1"/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вследствие ошибок инициализации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55591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4930-3FE4-761D-B070-10AB76EA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можно попробовать?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48A1-DC31-9A02-D9DE-E0E68490E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https://github.com/graphdeco-inria/gaussian-splatting</a:t>
            </a:r>
            <a:endParaRPr lang="ru-RU" dirty="0">
              <a:hlinkClick r:id="rId2"/>
            </a:endParaRPr>
          </a:p>
          <a:p>
            <a:pPr lvl="1"/>
            <a:r>
              <a:rPr lang="ru-RU" dirty="0"/>
              <a:t>Реализация от авторов</a:t>
            </a:r>
          </a:p>
          <a:p>
            <a:pPr lvl="1"/>
            <a:r>
              <a:rPr lang="en-US" dirty="0">
                <a:hlinkClick r:id="rId2"/>
              </a:rPr>
              <a:t>https://github.com/camenduru/gaussian-splatting-colab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2"/>
              </a:rPr>
              <a:t>https://poly.cam/tools/gaussian-splatting</a:t>
            </a:r>
            <a:endParaRPr lang="ru-RU" dirty="0"/>
          </a:p>
          <a:p>
            <a:pPr lvl="1"/>
            <a:r>
              <a:rPr lang="en-US" dirty="0">
                <a:hlinkClick r:id="rId3"/>
              </a:rPr>
              <a:t>https://poly.cam/tools/gaussian-splatting?capture=7607fbd0-d4da-41a7-b84b-738a52580397</a:t>
            </a:r>
            <a:endParaRPr lang="ru-RU" dirty="0"/>
          </a:p>
          <a:p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lumalabs.ai</a:t>
            </a: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ru-RU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Работает на смартфоне</a:t>
            </a:r>
          </a:p>
          <a:p>
            <a:r>
              <a:rPr lang="en-US" dirty="0" err="1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Nerfstudio</a:t>
            </a: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US" dirty="0" err="1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Splatfacto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ru-RU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модель</a:t>
            </a:r>
          </a:p>
          <a:p>
            <a:pPr marL="457200" lvl="1" indent="0">
              <a:buNone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74001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90CF9-7937-1FF8-66D4-35152FC0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39F-4675-4DE4-1805-51C10BAA7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Установить  </a:t>
            </a:r>
            <a:r>
              <a:rPr lang="ru-RU" dirty="0" err="1"/>
              <a:t>C</a:t>
            </a:r>
            <a:r>
              <a:rPr lang="en-US" dirty="0"/>
              <a:t>OLMAP + </a:t>
            </a:r>
            <a:r>
              <a:rPr lang="en-US" dirty="0" err="1"/>
              <a:t>Nerfstudio</a:t>
            </a:r>
            <a:endParaRPr lang="en-US" dirty="0"/>
          </a:p>
          <a:p>
            <a:r>
              <a:rPr lang="ru-RU" dirty="0"/>
              <a:t>Сделать 50-100 фотографий комнаты</a:t>
            </a:r>
          </a:p>
          <a:p>
            <a:r>
              <a:rPr lang="ru-RU" dirty="0"/>
              <a:t>Запустить через </a:t>
            </a:r>
            <a:r>
              <a:rPr lang="en-US" dirty="0" err="1"/>
              <a:t>nerfstudio</a:t>
            </a:r>
            <a:r>
              <a:rPr lang="ru-RU" dirty="0"/>
              <a:t> реконструкцию с помощью моделей</a:t>
            </a:r>
          </a:p>
          <a:p>
            <a:pPr lvl="1"/>
            <a:r>
              <a:rPr lang="en-US" dirty="0" err="1"/>
              <a:t>Nerfacto</a:t>
            </a:r>
            <a:endParaRPr lang="en-US" dirty="0"/>
          </a:p>
          <a:p>
            <a:pPr lvl="1"/>
            <a:r>
              <a:rPr lang="en-US" dirty="0" err="1"/>
              <a:t>InstantNGP</a:t>
            </a:r>
            <a:endParaRPr lang="en-US" dirty="0"/>
          </a:p>
          <a:p>
            <a:pPr lvl="1"/>
            <a:r>
              <a:rPr lang="en-US" dirty="0"/>
              <a:t>K-Planes</a:t>
            </a:r>
          </a:p>
          <a:p>
            <a:r>
              <a:rPr lang="ru-RU" dirty="0"/>
              <a:t>Провести сравнительный анализ полученных реконструкций</a:t>
            </a:r>
            <a:r>
              <a:rPr lang="en-US" dirty="0"/>
              <a:t>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46479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5708-90AD-82AE-7C8D-97373B96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 и хорошего дня!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DE1E-4401-5251-46C4-E54E3E197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Литература:</a:t>
            </a:r>
          </a:p>
          <a:p>
            <a:endParaRPr lang="ru-RU" dirty="0"/>
          </a:p>
          <a:p>
            <a:r>
              <a:rPr lang="en-US" dirty="0" err="1"/>
              <a:t>InstantNGP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https://github.com/NVlabs/instant-ngp</a:t>
            </a:r>
            <a:endParaRPr lang="en-US" dirty="0"/>
          </a:p>
          <a:p>
            <a:r>
              <a:rPr lang="en-US" dirty="0" err="1"/>
              <a:t>Plenoxels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https://ar5iv.labs.arxiv.org/html/2112.05131</a:t>
            </a:r>
            <a:endParaRPr lang="en-US" dirty="0"/>
          </a:p>
          <a:p>
            <a:r>
              <a:rPr lang="en-US" dirty="0"/>
              <a:t>K-Planes </a:t>
            </a:r>
            <a:r>
              <a:rPr lang="en-US" dirty="0">
                <a:hlinkClick r:id="rId4"/>
              </a:rPr>
              <a:t>https://github.com/sarafridov/K-Planes</a:t>
            </a:r>
            <a:endParaRPr lang="en-US" dirty="0"/>
          </a:p>
          <a:p>
            <a:r>
              <a:rPr lang="en-RU" dirty="0"/>
              <a:t>Gaussian Splatting </a:t>
            </a:r>
            <a:r>
              <a:rPr lang="en-US" dirty="0">
                <a:hlinkClick r:id="rId5"/>
              </a:rPr>
              <a:t>https://repo-sam.inria.fr/fungraph/3d-gaussian-splatting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9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9137-D366-D45C-0D4F-5C49817B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Neural Radiance Fields for View Synthesis)</a:t>
            </a:r>
            <a:endParaRPr lang="en-R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E9A83-A377-1C02-10E2-E36773F5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5069" cy="4351338"/>
          </a:xfrm>
        </p:spPr>
        <p:txBody>
          <a:bodyPr>
            <a:normAutofit/>
          </a:bodyPr>
          <a:lstStyle/>
          <a:p>
            <a:r>
              <a:rPr lang="ru-RU" dirty="0"/>
              <a:t>Работа была представлена в 2020 г</a:t>
            </a:r>
          </a:p>
          <a:p>
            <a:r>
              <a:rPr lang="ru-RU" dirty="0">
                <a:highlight>
                  <a:srgbClr val="FFFFFF"/>
                </a:highlight>
                <a:latin typeface="-apple-system"/>
              </a:rPr>
              <a:t>Авторы из 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Berkeley</a:t>
            </a:r>
            <a:endParaRPr lang="ru-RU" b="0" i="0" dirty="0"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ru-RU" dirty="0"/>
              <a:t>Целью </a:t>
            </a:r>
            <a:r>
              <a:rPr lang="en-US" dirty="0"/>
              <a:t>NERF </a:t>
            </a:r>
            <a:r>
              <a:rPr lang="ru-RU" dirty="0"/>
              <a:t>является рендеринг изображений в зависимости от позиции наблюдателя (камеры)</a:t>
            </a:r>
          </a:p>
          <a:p>
            <a:r>
              <a:rPr lang="ru-RU" dirty="0"/>
              <a:t>при нейро-рендеринге мы явно контролируем одно из свойств сцены: </a:t>
            </a:r>
          </a:p>
          <a:p>
            <a:pPr lvl="1"/>
            <a:r>
              <a:rPr lang="ru-RU" dirty="0"/>
              <a:t>позицию наблюдателя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86F0A-43C5-46D6-75C4-8DCBC2B41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35"/>
          <a:stretch/>
        </p:blipFill>
        <p:spPr>
          <a:xfrm>
            <a:off x="8397765" y="1574253"/>
            <a:ext cx="3263619" cy="2450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9F502-8B9A-ABD6-522A-209C03598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23"/>
          <a:stretch/>
        </p:blipFill>
        <p:spPr>
          <a:xfrm>
            <a:off x="8406242" y="4058416"/>
            <a:ext cx="3255142" cy="24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AE4A-F3B0-0F7A-A2FD-9C8C22DA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1: распространение лучей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9DB40-F2AA-E1F3-3EA7-8E8B94EA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4007" cy="4351338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Input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позиции камер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x</a:t>
            </a:r>
            <a:r>
              <a:rPr lang="en-US" b="0" i="1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y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z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l-GR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γ</a:t>
            </a:r>
            <a:r>
              <a:rPr lang="en-US" b="0" i="1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l-GR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θ</a:t>
            </a:r>
            <a:r>
              <a:rPr lang="en-US" b="0" i="1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​}</a:t>
            </a:r>
            <a:r>
              <a:rPr lang="en-US" b="0" i="1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Output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лучей для каждой из позиций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v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o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v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v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o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 начало луча</a:t>
            </a:r>
          </a:p>
          <a:p>
            <a:pPr lvl="1"/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v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 направление луча</a:t>
            </a:r>
          </a:p>
          <a:p>
            <a:pPr lvl="1"/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ru-RU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 плоскость изображения</a:t>
            </a:r>
            <a:br>
              <a:rPr lang="en-US" dirty="0"/>
            </a:br>
            <a:endParaRPr lang="en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6D69DF-89B1-CB44-9670-50B398F4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52" y="1325563"/>
            <a:ext cx="516970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26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AE4A-F3B0-0F7A-A2FD-9C8C22DA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1: распространение лучей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9DB40-F2AA-E1F3-3EA7-8E8B94EA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4007" cy="4351338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effectLst/>
                <a:latin typeface="KaTeX_Math"/>
              </a:rPr>
              <a:t>P </a:t>
            </a:r>
            <a:r>
              <a:rPr lang="en-US" dirty="0">
                <a:effectLst/>
              </a:rPr>
              <a:t>= </a:t>
            </a:r>
            <a:r>
              <a:rPr lang="en-US" b="1" dirty="0" err="1">
                <a:effectLst/>
                <a:latin typeface="KaTeX_Main"/>
              </a:rPr>
              <a:t>v</a:t>
            </a:r>
            <a:r>
              <a:rPr lang="en-US" b="1" baseline="-25000" dirty="0" err="1">
                <a:effectLst/>
                <a:latin typeface="KaTeX_Main"/>
              </a:rPr>
              <a:t>o</a:t>
            </a:r>
            <a:r>
              <a:rPr lang="en-US" dirty="0">
                <a:effectLst/>
              </a:rPr>
              <a:t>​+</a:t>
            </a:r>
            <a:r>
              <a:rPr lang="en-US" i="1" dirty="0" err="1">
                <a:effectLst/>
                <a:latin typeface="KaTeX_Math"/>
              </a:rPr>
              <a:t>t</a:t>
            </a:r>
            <a:r>
              <a:rPr lang="en-US" dirty="0" err="1">
                <a:effectLst/>
              </a:rPr>
              <a:t>∗</a:t>
            </a:r>
            <a:r>
              <a:rPr lang="en-US" b="1" dirty="0" err="1">
                <a:effectLst/>
                <a:latin typeface="KaTeX_Main"/>
              </a:rPr>
              <a:t>v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d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</a:rPr>
              <a:t>у</a:t>
            </a:r>
            <a:r>
              <a:rPr lang="ru-RU" dirty="0">
                <a:effectLst/>
              </a:rPr>
              <a:t>р-е всех точек на луче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Можно взять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t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таким, чтобы точка относилась к объекту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backward tracing</a:t>
            </a:r>
            <a:endParaRPr lang="ru-RU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Рассматриваем не лучи от объекта к камере, а наоборот</a:t>
            </a:r>
            <a:br>
              <a:rPr lang="en-US" dirty="0"/>
            </a:br>
            <a:endParaRPr lang="en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AC56F9-07DC-3F6C-729D-CAEC7F3C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681" y="1422243"/>
            <a:ext cx="4986119" cy="498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63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6EE4-9366-B71A-CAC1-995D2165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2: </a:t>
            </a:r>
            <a:r>
              <a:rPr lang="ru-RU" dirty="0" err="1"/>
              <a:t>сэмплирование</a:t>
            </a:r>
            <a:r>
              <a:rPr lang="ru-RU" dirty="0"/>
              <a:t> точек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CA62-8D70-F945-0A34-0AE58B08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41" y="1793174"/>
            <a:ext cx="5925786" cy="4859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input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лучей для каждой из позиций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v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o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v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Output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набор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3d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точек 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{</a:t>
            </a:r>
            <a:r>
              <a:rPr 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x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​,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y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,z</a:t>
            </a:r>
            <a:r>
              <a:rPr lang="en-US" b="1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p</a:t>
            </a:r>
            <a:r>
              <a:rPr lang="en-US" b="1" i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​}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H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b="0" i="1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b="0" i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×</a:t>
            </a:r>
            <a:r>
              <a:rPr lang="en-US" i="1" baseline="-25000" dirty="0" err="1">
                <a:solidFill>
                  <a:srgbClr val="000000"/>
                </a:solidFill>
                <a:highlight>
                  <a:srgbClr val="FFFFFF"/>
                </a:highlight>
                <a:latin typeface="KaTeX_Math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en-US" dirty="0"/>
              <a:t>3D-</a:t>
            </a:r>
            <a:r>
              <a:rPr lang="ru-RU" dirty="0"/>
              <a:t>сцена часто моделируется как набор крошечных, дискретных областей – </a:t>
            </a:r>
            <a:r>
              <a:rPr lang="ru-RU" dirty="0" err="1"/>
              <a:t>вокселей</a:t>
            </a:r>
            <a:endParaRPr lang="ru-RU" dirty="0"/>
          </a:p>
          <a:p>
            <a:r>
              <a:rPr lang="ru-RU" dirty="0"/>
              <a:t>Когда луч "пролетает" через сцену, он проходит через большое количество точек в пространстве.</a:t>
            </a:r>
          </a:p>
          <a:p>
            <a:endParaRPr lang="en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9B9833-7320-0F5C-9174-6805423AD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367" y="1350128"/>
            <a:ext cx="5304787" cy="530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5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14383</TotalTime>
  <Words>1753</Words>
  <Application>Microsoft Macintosh PowerPoint</Application>
  <PresentationFormat>Widescreen</PresentationFormat>
  <Paragraphs>271</Paragraphs>
  <Slides>58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Cambria Math</vt:lpstr>
      <vt:lpstr>Helvetica Neue</vt:lpstr>
      <vt:lpstr>KaTeX_Main</vt:lpstr>
      <vt:lpstr>KaTeX_Math</vt:lpstr>
      <vt:lpstr>Roboto</vt:lpstr>
      <vt:lpstr>Office Theme</vt:lpstr>
      <vt:lpstr>Nerf и 3d реконструкция</vt:lpstr>
      <vt:lpstr>Обо мне</vt:lpstr>
      <vt:lpstr>План</vt:lpstr>
      <vt:lpstr>Формулировка задачи</vt:lpstr>
      <vt:lpstr>Ответ: да</vt:lpstr>
      <vt:lpstr>Neural Radiance Fields for View Synthesis)</vt:lpstr>
      <vt:lpstr>Шаг 1: распространение лучей</vt:lpstr>
      <vt:lpstr>Шаг 1: распространение лучей</vt:lpstr>
      <vt:lpstr>Шаг 2: сэмплирование точек</vt:lpstr>
      <vt:lpstr>Шаг 2: сэмплирование точек</vt:lpstr>
      <vt:lpstr>Шаг 2: сэмплирование точек</vt:lpstr>
      <vt:lpstr>Шаг 3: Positional Encoding</vt:lpstr>
      <vt:lpstr>Шаг 3: Positional Encoding</vt:lpstr>
      <vt:lpstr>Шаг 3: Positional Encoding</vt:lpstr>
      <vt:lpstr>Шаг 4: Inference</vt:lpstr>
      <vt:lpstr>Шаг 5: Volume Rendering</vt:lpstr>
      <vt:lpstr>Nerf loss</vt:lpstr>
      <vt:lpstr>Примеры</vt:lpstr>
      <vt:lpstr>Примеры</vt:lpstr>
      <vt:lpstr>Удивительные моменты</vt:lpstr>
      <vt:lpstr>Проблемы</vt:lpstr>
      <vt:lpstr>Альтернативы и последователи</vt:lpstr>
      <vt:lpstr>Plenoxels</vt:lpstr>
      <vt:lpstr>Plenoxels</vt:lpstr>
      <vt:lpstr>Plenoxels</vt:lpstr>
      <vt:lpstr>Instant-NGP</vt:lpstr>
      <vt:lpstr>Instant-NGP: пример </vt:lpstr>
      <vt:lpstr>Multiresolution hash encoding</vt:lpstr>
      <vt:lpstr>Multiresolution hash encoding</vt:lpstr>
      <vt:lpstr>Instant-Avatar Method Overview</vt:lpstr>
      <vt:lpstr>Instant-Avatar Method Overview</vt:lpstr>
      <vt:lpstr>Instant Avatar</vt:lpstr>
      <vt:lpstr>Mip Nerf 360: Unbounded Anti-Aliased Neural Radiance Fields</vt:lpstr>
      <vt:lpstr>Mip Nerf 360</vt:lpstr>
      <vt:lpstr>Mip nerf 360</vt:lpstr>
      <vt:lpstr>K-Planes</vt:lpstr>
      <vt:lpstr>K-planes</vt:lpstr>
      <vt:lpstr>K-planes</vt:lpstr>
      <vt:lpstr>K-planes</vt:lpstr>
      <vt:lpstr>Space-Time decomposition</vt:lpstr>
      <vt:lpstr>Neuralangelo</vt:lpstr>
      <vt:lpstr>Neuralangelo</vt:lpstr>
      <vt:lpstr>Neuralangelo</vt:lpstr>
      <vt:lpstr>Gaussian Splatting</vt:lpstr>
      <vt:lpstr>Gaussian Splatting</vt:lpstr>
      <vt:lpstr>Gaussian Splatting</vt:lpstr>
      <vt:lpstr>Подготовка</vt:lpstr>
      <vt:lpstr>Клонировать или разделить?</vt:lpstr>
      <vt:lpstr>Примеры и сравнения</vt:lpstr>
      <vt:lpstr>Сравнение метрик качества</vt:lpstr>
      <vt:lpstr>Сравнение скорости</vt:lpstr>
      <vt:lpstr>Dynamic 3D Gaussians: Tracking by Persistent Dynamic View Synthesis</vt:lpstr>
      <vt:lpstr>Dynamic 3D Gaussians: Tracking by Persistent Dynamic View Synthesis</vt:lpstr>
      <vt:lpstr>Gaussian Splatting</vt:lpstr>
      <vt:lpstr>Gaussian Splatting</vt:lpstr>
      <vt:lpstr>А можно попробовать?</vt:lpstr>
      <vt:lpstr>Домашнее Задание</vt:lpstr>
      <vt:lpstr>Спасибо за внимание и хорошего дня!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 и 3d реконструкция</dc:title>
  <dc:creator>Artem Prosvetov</dc:creator>
  <cp:lastModifiedBy>Artem Prosvetov</cp:lastModifiedBy>
  <cp:revision>1</cp:revision>
  <dcterms:created xsi:type="dcterms:W3CDTF">2024-03-16T18:24:11Z</dcterms:created>
  <dcterms:modified xsi:type="dcterms:W3CDTF">2024-03-26T18:07:26Z</dcterms:modified>
</cp:coreProperties>
</file>